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56" r:id="rId3"/>
    <p:sldId id="312" r:id="rId4"/>
    <p:sldId id="291" r:id="rId5"/>
    <p:sldId id="313" r:id="rId6"/>
    <p:sldId id="314" r:id="rId7"/>
    <p:sldId id="315" r:id="rId8"/>
    <p:sldId id="292" r:id="rId9"/>
    <p:sldId id="293" r:id="rId10"/>
    <p:sldId id="316" r:id="rId11"/>
    <p:sldId id="290" r:id="rId12"/>
    <p:sldId id="317" r:id="rId13"/>
    <p:sldId id="280" r:id="rId14"/>
    <p:sldId id="281" r:id="rId15"/>
    <p:sldId id="258" r:id="rId16"/>
    <p:sldId id="304" r:id="rId17"/>
    <p:sldId id="294" r:id="rId18"/>
    <p:sldId id="295" r:id="rId19"/>
    <p:sldId id="305" r:id="rId20"/>
    <p:sldId id="306" r:id="rId21"/>
    <p:sldId id="307" r:id="rId22"/>
    <p:sldId id="308" r:id="rId23"/>
    <p:sldId id="309" r:id="rId24"/>
    <p:sldId id="310" r:id="rId25"/>
    <p:sldId id="319" r:id="rId26"/>
    <p:sldId id="320" r:id="rId27"/>
    <p:sldId id="321" r:id="rId28"/>
    <p:sldId id="322" r:id="rId29"/>
    <p:sldId id="323" r:id="rId30"/>
    <p:sldId id="324" r:id="rId31"/>
    <p:sldId id="260" r:id="rId32"/>
    <p:sldId id="259" r:id="rId33"/>
    <p:sldId id="302" r:id="rId34"/>
    <p:sldId id="261" r:id="rId35"/>
    <p:sldId id="325" r:id="rId36"/>
    <p:sldId id="303" r:id="rId37"/>
    <p:sldId id="262" r:id="rId38"/>
    <p:sldId id="326" r:id="rId39"/>
    <p:sldId id="263" r:id="rId40"/>
    <p:sldId id="335" r:id="rId41"/>
    <p:sldId id="264" r:id="rId42"/>
    <p:sldId id="328" r:id="rId43"/>
    <p:sldId id="265" r:id="rId44"/>
    <p:sldId id="329" r:id="rId45"/>
    <p:sldId id="330" r:id="rId46"/>
    <p:sldId id="331" r:id="rId47"/>
    <p:sldId id="332" r:id="rId48"/>
    <p:sldId id="267" r:id="rId49"/>
    <p:sldId id="333" r:id="rId50"/>
    <p:sldId id="318" r:id="rId51"/>
    <p:sldId id="268" r:id="rId52"/>
    <p:sldId id="311" r:id="rId53"/>
    <p:sldId id="282" r:id="rId54"/>
    <p:sldId id="296" r:id="rId55"/>
    <p:sldId id="278" r:id="rId56"/>
    <p:sldId id="301" r:id="rId57"/>
    <p:sldId id="297" r:id="rId58"/>
    <p:sldId id="298" r:id="rId59"/>
    <p:sldId id="269" r:id="rId60"/>
    <p:sldId id="283" r:id="rId61"/>
    <p:sldId id="270" r:id="rId62"/>
    <p:sldId id="284" r:id="rId63"/>
    <p:sldId id="273" r:id="rId64"/>
    <p:sldId id="285" r:id="rId65"/>
    <p:sldId id="274" r:id="rId66"/>
    <p:sldId id="286" r:id="rId67"/>
    <p:sldId id="271" r:id="rId68"/>
    <p:sldId id="287" r:id="rId69"/>
    <p:sldId id="276" r:id="rId70"/>
    <p:sldId id="288" r:id="rId71"/>
    <p:sldId id="277" r:id="rId72"/>
    <p:sldId id="289" r:id="rId73"/>
    <p:sldId id="299" r:id="rId74"/>
    <p:sldId id="300" r:id="rId7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8AB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135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4947C0-5AB5-4D74-8194-207567B865FA}"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2770652880"/>
      </p:ext>
    </p:extLst>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4947C0-5AB5-4D74-8194-207567B865FA}"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2692125310"/>
      </p:ext>
    </p:extLst>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4947C0-5AB5-4D74-8194-207567B865FA}"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3230531247"/>
      </p:ext>
    </p:extLst>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4947C0-5AB5-4D74-8194-207567B865FA}"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3998206198"/>
      </p:ext>
    </p:extLst>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4947C0-5AB5-4D74-8194-207567B865FA}" type="datetimeFigureOut">
              <a:rPr lang="en-US" smtClean="0"/>
              <a:t>5/7/2019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1716220892"/>
      </p:ext>
    </p:extLst>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4947C0-5AB5-4D74-8194-207567B865FA}" type="datetimeFigureOut">
              <a:rPr lang="en-US" smtClean="0"/>
              <a:t>5/7/2019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4206407662"/>
      </p:ext>
    </p:extLst>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4947C0-5AB5-4D74-8194-207567B865FA}" type="datetimeFigureOut">
              <a:rPr lang="en-US" smtClean="0"/>
              <a:t>5/7/2019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3001706295"/>
      </p:ext>
    </p:extLst>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4947C0-5AB5-4D74-8194-207567B865FA}"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296644191"/>
      </p:ext>
    </p:extLst>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4947C0-5AB5-4D74-8194-207567B865FA}"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4246614309"/>
      </p:ext>
    </p:extLst>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4947C0-5AB5-4D74-8194-207567B865FA}"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4294069183"/>
      </p:ext>
    </p:extLst>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4947C0-5AB5-4D74-8194-207567B865FA}"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156BA-AE2D-4976-AF3A-216FF66D24A0}" type="slidenum">
              <a:rPr lang="en-US" smtClean="0"/>
              <a:t>‹#›</a:t>
            </a:fld>
            <a:endParaRPr lang="en-US"/>
          </a:p>
        </p:txBody>
      </p:sp>
    </p:spTree>
    <p:extLst>
      <p:ext uri="{BB962C8B-B14F-4D97-AF65-F5344CB8AC3E}">
        <p14:creationId xmlns:p14="http://schemas.microsoft.com/office/powerpoint/2010/main" val="466078236"/>
      </p:ext>
    </p:extLst>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A89EFBD-B92B-4ABA-94F7-212430CC64E9}"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715006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89EFBD-B92B-4ABA-94F7-212430CC64E9}"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2441973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89EFBD-B92B-4ABA-94F7-212430CC64E9}"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3956732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89EFBD-B92B-4ABA-94F7-212430CC64E9}"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1001158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89EFBD-B92B-4ABA-94F7-212430CC64E9}" type="datetimeFigureOut">
              <a:rPr lang="en-US" smtClean="0"/>
              <a:t>5/7/2019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3999400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89EFBD-B92B-4ABA-94F7-212430CC64E9}" type="datetimeFigureOut">
              <a:rPr lang="en-US" smtClean="0"/>
              <a:t>5/7/2019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2914549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9EFBD-B92B-4ABA-94F7-212430CC64E9}" type="datetimeFigureOut">
              <a:rPr lang="en-US" smtClean="0"/>
              <a:t>5/7/2019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2026311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89EFBD-B92B-4ABA-94F7-212430CC64E9}"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2180872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89EFBD-B92B-4ABA-94F7-212430CC64E9}"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2802153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89EFBD-B92B-4ABA-94F7-212430CC64E9}"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3699401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89EFBD-B92B-4ABA-94F7-212430CC64E9}"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7D41F-E62F-4E8E-9576-2AA9D9E82D05}" type="slidenum">
              <a:rPr lang="en-US" smtClean="0"/>
              <a:t>‹#›</a:t>
            </a:fld>
            <a:endParaRPr lang="en-US"/>
          </a:p>
        </p:txBody>
      </p:sp>
    </p:spTree>
    <p:extLst>
      <p:ext uri="{BB962C8B-B14F-4D97-AF65-F5344CB8AC3E}">
        <p14:creationId xmlns:p14="http://schemas.microsoft.com/office/powerpoint/2010/main" val="3769654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4947C0-5AB5-4D74-8194-207567B865FA}" type="datetimeFigureOut">
              <a:rPr lang="en-US" smtClean="0"/>
              <a:t>5/7/2019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156BA-AE2D-4976-AF3A-216FF66D24A0}" type="slidenum">
              <a:rPr lang="en-US" smtClean="0"/>
              <a:t>‹#›</a:t>
            </a:fld>
            <a:endParaRPr lang="en-US"/>
          </a:p>
        </p:txBody>
      </p:sp>
    </p:spTree>
    <p:extLst>
      <p:ext uri="{BB962C8B-B14F-4D97-AF65-F5344CB8AC3E}">
        <p14:creationId xmlns:p14="http://schemas.microsoft.com/office/powerpoint/2010/main" val="14539575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fade thruBlk="1"/>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9EFBD-B92B-4ABA-94F7-212430CC64E9}" type="datetimeFigureOut">
              <a:rPr lang="en-US" smtClean="0"/>
              <a:t>5/7/2019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7D41F-E62F-4E8E-9576-2AA9D9E82D05}" type="slidenum">
              <a:rPr lang="en-US" smtClean="0"/>
              <a:t>‹#›</a:t>
            </a:fld>
            <a:endParaRPr lang="en-US"/>
          </a:p>
        </p:txBody>
      </p:sp>
    </p:spTree>
    <p:extLst>
      <p:ext uri="{BB962C8B-B14F-4D97-AF65-F5344CB8AC3E}">
        <p14:creationId xmlns:p14="http://schemas.microsoft.com/office/powerpoint/2010/main" val="149896199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www.uniquelyyou.org/"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www.healthygrowingchurches.com/"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extLst>
              <a:ext uri="{28A0092B-C50C-407E-A947-70E740481C1C}">
                <a14:useLocalDpi xmlns:a14="http://schemas.microsoft.com/office/drawing/2010/main" val="0"/>
              </a:ext>
            </a:extLst>
          </a:blip>
          <a:srcRect l="-37" t="-85" r="17834" b="4428"/>
          <a:stretch/>
        </p:blipFill>
        <p:spPr>
          <a:xfrm>
            <a:off x="-4142" y="-579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p:txBody>
          <a:bodyPr>
            <a:scene3d>
              <a:camera prst="orthographicFront"/>
              <a:lightRig rig="threePt" dir="t"/>
            </a:scene3d>
            <a:sp3d extrusionH="57150">
              <a:bevelT w="38100" h="38100"/>
            </a:sp3d>
          </a:bodyPr>
          <a:lstStyle/>
          <a:p>
            <a:r>
              <a:rPr lang="en-US" b="1" dirty="0">
                <a:ln>
                  <a:solidFill>
                    <a:sysClr val="windowText" lastClr="000000"/>
                  </a:solidFill>
                </a:ln>
                <a:solidFill>
                  <a:schemeClr val="bg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3" name="Subtitle 2">
            <a:extLst>
              <a:ext uri="{FF2B5EF4-FFF2-40B4-BE49-F238E27FC236}">
                <a16:creationId xmlns:a16="http://schemas.microsoft.com/office/drawing/2014/main" id="{66C21351-FB07-4FFB-873B-63FCCC6C0D0B}"/>
              </a:ext>
            </a:extLst>
          </p:cNvPr>
          <p:cNvSpPr>
            <a:spLocks noGrp="1"/>
          </p:cNvSpPr>
          <p:nvPr>
            <p:ph type="subTitle" idx="1"/>
          </p:nvPr>
        </p:nvSpPr>
        <p:spPr/>
        <p:txBody>
          <a:bodyPr>
            <a:normAutofit/>
          </a:bodyPr>
          <a:lstStyle/>
          <a:p>
            <a:r>
              <a:rPr lang="en-US" sz="6000" b="1" dirty="0">
                <a:ln w="3175">
                  <a:solidFill>
                    <a:sysClr val="windowText" lastClr="000000"/>
                  </a:solidFill>
                  <a:prstDash val="solid"/>
                </a:ln>
                <a:solidFill>
                  <a:srgbClr val="FFFF00"/>
                </a:solidFill>
                <a:effectLst>
                  <a:outerShdw blurRad="50800" dist="38100" dir="8100000" algn="tr" rotWithShape="0">
                    <a:prstClr val="black">
                      <a:alpha val="40000"/>
                    </a:prstClr>
                  </a:outerShdw>
                </a:effectLst>
              </a:rPr>
              <a:t>Romans 12:3-9</a:t>
            </a:r>
          </a:p>
        </p:txBody>
      </p:sp>
    </p:spTree>
    <p:extLst>
      <p:ext uri="{BB962C8B-B14F-4D97-AF65-F5344CB8AC3E}">
        <p14:creationId xmlns:p14="http://schemas.microsoft.com/office/powerpoint/2010/main" val="1998025378"/>
      </p:ext>
    </p:extLst>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Think About Two Ways of Thinking.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12:3a</a:t>
            </a:r>
          </a:p>
          <a:p>
            <a:pPr marR="0" lvl="0" algn="l" defTabSz="914400" rtl="0" eaLnBrk="1" fontAlgn="auto" latinLnBrk="0" hangingPunct="1">
              <a:lnSpc>
                <a:spcPct val="110000"/>
              </a:lnSpc>
              <a:spcBef>
                <a:spcPct val="0"/>
              </a:spcBef>
              <a:spcAft>
                <a:spcPts val="0"/>
              </a:spcAft>
              <a:buClrTx/>
              <a:buSzTx/>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1622770408"/>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For I say, through the grace given to me, to everyone who is among you,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not to think of himself </a:t>
            </a:r>
            <a:r>
              <a:rPr kumimoji="0" lang="en-US" sz="4800" b="0" i="0" u="none" strike="noStrike" kern="1200" cap="none" spc="0" normalizeH="0" baseline="0" noProof="0" dirty="0">
                <a:ln w="0">
                  <a:solidFill>
                    <a:prstClr val="black"/>
                  </a:solidFill>
                </a:ln>
                <a:solidFill>
                  <a:schemeClr val="accent1"/>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more highly than he ought to think</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but to think soberly, as God has dealt to each one a measure of faith. Romans 12:3</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1903988748"/>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Two Ways of Thinking. Romans 12:3a</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Two Common Errors in Thinking.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12:3b</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2854306652"/>
      </p:ext>
    </p:extLst>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For I say, through the grace given to me, to everyone who is among you,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not to think of himself more highly than he ought to think</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but to think soberly, as God has dealt to each one a measure of faith. Romans 12:3</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1386149168"/>
      </p:ext>
    </p:extLst>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4"/>
            <a:ext cx="7772400" cy="5752375"/>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Two Ways of Thinking. Romans 12:3a</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Two Common Errors in Thinking. Romans 12:3b</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rgbClr val="00B05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the Right Way to Think About Ourselves.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12:3c</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2589422612"/>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For I say, through the grace given to me, to everyone who is among you, not to think of himself more highly than he ought to think,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but to think soberly</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as God has dealt to each one a measure of faith. Romans 12:3</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1376624292"/>
      </p:ext>
    </p:extLst>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For I say, through the grace given to me, to everyone who is among you, not to think of himself more highly than he ought to think, </a:t>
            </a:r>
            <a:r>
              <a:rPr kumimoji="0" lang="en-US" sz="4800" b="0" i="0" u="none" strike="noStrike" kern="1200" cap="none" spc="0" normalizeH="0" baseline="0" noProof="0" dirty="0">
                <a:ln w="0">
                  <a:solidFill>
                    <a:prstClr val="black"/>
                  </a:solidFill>
                </a:ln>
                <a:solidFill>
                  <a:srgbClr val="0070C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but to think soberly</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as God has dealt to each one a measure of faith</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Romans 12:3</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3599864217"/>
      </p:ext>
    </p:extLst>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67731"/>
            <a:ext cx="7772400" cy="6671538"/>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Two Ways of Thinking. Romans 12:3a</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Two Common Errors in Thinking. Romans 12:3b</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chemeClr val="bg1"/>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the Right Way to Think About Ourselves. Romans 12:3c</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w="0">
                  <a:solidFill>
                    <a:prstClr val="black"/>
                  </a:solidFill>
                </a:ln>
                <a:solidFill>
                  <a:srgbClr val="00B0F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Think About How You Will Give God the Ultimate Glory in Your Life.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12:3d</a:t>
            </a:r>
          </a:p>
          <a:p>
            <a:pPr marR="0" lvl="0" algn="l" defTabSz="914400" rtl="0" eaLnBrk="1" fontAlgn="auto" latinLnBrk="0" hangingPunct="1">
              <a:lnSpc>
                <a:spcPct val="110000"/>
              </a:lnSpc>
              <a:spcBef>
                <a:spcPct val="0"/>
              </a:spcBef>
              <a:spcAft>
                <a:spcPts val="0"/>
              </a:spcAft>
              <a:buClrTx/>
              <a:buSzTx/>
              <a:tabLst/>
              <a:defRPr/>
            </a:pPr>
            <a:endPar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317307309"/>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705600" y="1219200"/>
            <a:ext cx="2133600" cy="4971364"/>
          </a:xfrm>
          <a:prstGeom prst="rect">
            <a:avLst/>
          </a:prstGeom>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1257300" y="39469"/>
            <a:ext cx="6515100"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libri"/>
                <a:ea typeface="+mn-ea"/>
                <a:cs typeface="+mn-cs"/>
              </a:rPr>
              <a:t>Family Bible Church (F.B.C.) Continuum</a:t>
            </a:r>
          </a:p>
        </p:txBody>
      </p:sp>
      <p:sp>
        <p:nvSpPr>
          <p:cNvPr id="9" name="Rectangle 8"/>
          <p:cNvSpPr/>
          <p:nvPr/>
        </p:nvSpPr>
        <p:spPr>
          <a:xfrm>
            <a:off x="304800" y="1219199"/>
            <a:ext cx="1905000" cy="4971365"/>
          </a:xfrm>
          <a:prstGeom prst="rect">
            <a:avLst/>
          </a:prstGeom>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2286000" y="1219199"/>
            <a:ext cx="2057400" cy="4971365"/>
          </a:xfrm>
          <a:prstGeom prst="rect">
            <a:avLst/>
          </a:prstGeom>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4419600" y="1219200"/>
            <a:ext cx="2209800" cy="4971364"/>
          </a:xfrm>
          <a:prstGeom prst="rect">
            <a:avLst/>
          </a:prstGeom>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304800" y="1381780"/>
            <a:ext cx="1905000" cy="523220"/>
          </a:xfrm>
          <a:prstGeom prst="rect">
            <a:avLst/>
          </a:prstGeom>
          <a:solidFill>
            <a:schemeClr val="bg1"/>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SPECTATOR</a:t>
            </a:r>
            <a:endParaRPr kumimoji="0" lang="en-US" sz="4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3"/>
          <p:cNvSpPr txBox="1"/>
          <p:nvPr/>
        </p:nvSpPr>
        <p:spPr>
          <a:xfrm>
            <a:off x="2286000" y="1381780"/>
            <a:ext cx="2057400" cy="523220"/>
          </a:xfrm>
          <a:prstGeom prst="rect">
            <a:avLst/>
          </a:prstGeom>
          <a:solidFill>
            <a:schemeClr val="bg1"/>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HEARER</a:t>
            </a:r>
            <a:endParaRPr kumimoji="0" lang="en-US" sz="4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p:cNvSpPr txBox="1"/>
          <p:nvPr/>
        </p:nvSpPr>
        <p:spPr>
          <a:xfrm>
            <a:off x="4419600" y="1381780"/>
            <a:ext cx="2209800" cy="523220"/>
          </a:xfrm>
          <a:prstGeom prst="rect">
            <a:avLst/>
          </a:prstGeom>
          <a:solidFill>
            <a:schemeClr val="bg1"/>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FOLLOWER</a:t>
            </a:r>
            <a:endParaRPr kumimoji="0" lang="en-US" sz="4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xtBox 15"/>
          <p:cNvSpPr txBox="1"/>
          <p:nvPr/>
        </p:nvSpPr>
        <p:spPr>
          <a:xfrm>
            <a:off x="6705600" y="1381780"/>
            <a:ext cx="2133600" cy="523220"/>
          </a:xfrm>
          <a:prstGeom prst="rect">
            <a:avLst/>
          </a:prstGeom>
          <a:solidFill>
            <a:schemeClr val="bg1"/>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BUILDER</a:t>
            </a:r>
            <a:endParaRPr kumimoji="0" lang="en-US" sz="4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6"/>
          <p:cNvSpPr txBox="1"/>
          <p:nvPr/>
        </p:nvSpPr>
        <p:spPr>
          <a:xfrm>
            <a:off x="228600" y="1905000"/>
            <a:ext cx="20574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Committed to Relationships</a:t>
            </a:r>
          </a:p>
        </p:txBody>
      </p:sp>
      <p:sp>
        <p:nvSpPr>
          <p:cNvPr id="18" name="TextBox 17"/>
          <p:cNvSpPr txBox="1"/>
          <p:nvPr/>
        </p:nvSpPr>
        <p:spPr>
          <a:xfrm>
            <a:off x="2286000" y="1905000"/>
            <a:ext cx="20574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Committed to Maturity: Fellowship  </a:t>
            </a:r>
          </a:p>
        </p:txBody>
      </p:sp>
      <p:sp>
        <p:nvSpPr>
          <p:cNvPr id="19" name="TextBox 18"/>
          <p:cNvSpPr txBox="1"/>
          <p:nvPr/>
        </p:nvSpPr>
        <p:spPr>
          <a:xfrm>
            <a:off x="4419600" y="1905000"/>
            <a:ext cx="2209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Committed to Ministry: Partnerships</a:t>
            </a:r>
          </a:p>
        </p:txBody>
      </p:sp>
      <p:sp>
        <p:nvSpPr>
          <p:cNvPr id="20" name="TextBox 19"/>
          <p:cNvSpPr txBox="1"/>
          <p:nvPr/>
        </p:nvSpPr>
        <p:spPr>
          <a:xfrm>
            <a:off x="6705600" y="1929825"/>
            <a:ext cx="2133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Committed to Missions: Worship</a:t>
            </a:r>
          </a:p>
        </p:txBody>
      </p:sp>
      <p:sp>
        <p:nvSpPr>
          <p:cNvPr id="23" name="TextBox 22"/>
          <p:cNvSpPr txBox="1"/>
          <p:nvPr/>
        </p:nvSpPr>
        <p:spPr>
          <a:xfrm>
            <a:off x="304800" y="2443861"/>
            <a:ext cx="1905000" cy="523220"/>
          </a:xfrm>
          <a:prstGeom prst="rect">
            <a:avLst/>
          </a:prstGeom>
          <a:solidFill>
            <a:srgbClr val="FFC000"/>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libri"/>
                <a:ea typeface="+mn-ea"/>
                <a:cs typeface="+mn-cs"/>
              </a:rPr>
              <a:t>The Power of the Gospel: Bring it Home!</a:t>
            </a:r>
            <a:endParaRPr kumimoji="0" lang="en-US" sz="2800" b="1" i="0" u="none" strike="noStrike" kern="1200" cap="none" spc="0" normalizeH="0" baseline="0" noProof="0" dirty="0">
              <a:ln>
                <a:noFill/>
              </a:ln>
              <a:solidFill>
                <a:srgbClr val="C00000"/>
              </a:solidFill>
              <a:effectLst/>
              <a:uLnTx/>
              <a:uFillTx/>
              <a:latin typeface="Calibri"/>
              <a:ea typeface="+mn-ea"/>
              <a:cs typeface="+mn-cs"/>
            </a:endParaRPr>
          </a:p>
        </p:txBody>
      </p:sp>
      <p:sp>
        <p:nvSpPr>
          <p:cNvPr id="27" name="TextBox 26"/>
          <p:cNvSpPr txBox="1"/>
          <p:nvPr/>
        </p:nvSpPr>
        <p:spPr>
          <a:xfrm>
            <a:off x="381000" y="3581400"/>
            <a:ext cx="17526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PLOW it Up</a:t>
            </a:r>
          </a:p>
        </p:txBody>
      </p:sp>
      <p:sp>
        <p:nvSpPr>
          <p:cNvPr id="30" name="TextBox 29"/>
          <p:cNvSpPr txBox="1"/>
          <p:nvPr/>
        </p:nvSpPr>
        <p:spPr>
          <a:xfrm>
            <a:off x="6705600" y="3581400"/>
            <a:ext cx="20574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HARVEST it Often</a:t>
            </a:r>
          </a:p>
        </p:txBody>
      </p:sp>
      <p:sp>
        <p:nvSpPr>
          <p:cNvPr id="31" name="TextBox 30"/>
          <p:cNvSpPr txBox="1"/>
          <p:nvPr/>
        </p:nvSpPr>
        <p:spPr>
          <a:xfrm>
            <a:off x="381000" y="3939570"/>
            <a:ext cx="1752600"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A Self- feeding Believer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Shepherd’s Class</a:t>
            </a:r>
          </a:p>
        </p:txBody>
      </p:sp>
      <p:sp>
        <p:nvSpPr>
          <p:cNvPr id="32" name="TextBox 31"/>
          <p:cNvSpPr txBox="1"/>
          <p:nvPr/>
        </p:nvSpPr>
        <p:spPr>
          <a:xfrm>
            <a:off x="2438400" y="3886200"/>
            <a:ext cx="17526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Member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Small Group and or Timothy under a Paul - </a:t>
            </a:r>
            <a:r>
              <a:rPr kumimoji="0" lang="en-US" sz="1500" b="1" i="0" u="none" strike="noStrike" kern="1200" cap="none" spc="0" normalizeH="0" baseline="0" noProof="0" dirty="0" err="1">
                <a:ln>
                  <a:noFill/>
                </a:ln>
                <a:solidFill>
                  <a:prstClr val="black"/>
                </a:solidFill>
                <a:effectLst/>
                <a:uLnTx/>
                <a:uFillTx/>
                <a:latin typeface="Calibri"/>
                <a:ea typeface="+mn-ea"/>
                <a:cs typeface="+mn-cs"/>
              </a:rPr>
              <a:t>Discipler</a:t>
            </a:r>
            <a:endParaRPr kumimoji="0" lang="en-US" sz="15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TextBox 32"/>
          <p:cNvSpPr txBox="1"/>
          <p:nvPr/>
        </p:nvSpPr>
        <p:spPr>
          <a:xfrm>
            <a:off x="4648200" y="3969603"/>
            <a:ext cx="1752600"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A Paul </a:t>
            </a:r>
            <a:r>
              <a:rPr kumimoji="0" lang="en-US" sz="1500" b="1" i="0" u="none" strike="noStrike" kern="1200" cap="none" spc="0" normalizeH="0" baseline="0" noProof="0" dirty="0" err="1">
                <a:ln>
                  <a:noFill/>
                </a:ln>
                <a:solidFill>
                  <a:prstClr val="black"/>
                </a:solidFill>
                <a:effectLst/>
                <a:uLnTx/>
                <a:uFillTx/>
                <a:latin typeface="Calibri"/>
                <a:ea typeface="+mn-ea"/>
                <a:cs typeface="+mn-cs"/>
              </a:rPr>
              <a:t>Discipling</a:t>
            </a:r>
            <a:r>
              <a:rPr kumimoji="0" lang="en-US" sz="1500" b="1" i="0" u="none" strike="noStrike" kern="1200" cap="none" spc="0" normalizeH="0" baseline="0" noProof="0" dirty="0">
                <a:ln>
                  <a:noFill/>
                </a:ln>
                <a:solidFill>
                  <a:prstClr val="black"/>
                </a:solidFill>
                <a:effectLst/>
                <a:uLnTx/>
                <a:uFillTx/>
                <a:latin typeface="Calibri"/>
                <a:ea typeface="+mn-ea"/>
                <a:cs typeface="+mn-cs"/>
              </a:rPr>
              <a:t> a Timothy / A Personal Ministry</a:t>
            </a:r>
          </a:p>
        </p:txBody>
      </p:sp>
      <p:sp>
        <p:nvSpPr>
          <p:cNvPr id="34" name="TextBox 33"/>
          <p:cNvSpPr txBox="1"/>
          <p:nvPr/>
        </p:nvSpPr>
        <p:spPr>
          <a:xfrm>
            <a:off x="6781800" y="3886200"/>
            <a:ext cx="17526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Your Calling to Fulfill God’s Purposes / A Mobilizer of others</a:t>
            </a:r>
          </a:p>
        </p:txBody>
      </p:sp>
      <p:sp>
        <p:nvSpPr>
          <p:cNvPr id="35" name="TextBox 34"/>
          <p:cNvSpPr txBox="1"/>
          <p:nvPr/>
        </p:nvSpPr>
        <p:spPr>
          <a:xfrm>
            <a:off x="304800" y="4876800"/>
            <a:ext cx="1905000" cy="369332"/>
          </a:xfrm>
          <a:prstGeom prst="rect">
            <a:avLst/>
          </a:prstGeom>
          <a:noFill/>
          <a:ln w="28575">
            <a:solidFill>
              <a:schemeClr val="tx1"/>
            </a:solidFill>
          </a:ln>
          <a:effectLst>
            <a:glow rad="101600">
              <a:schemeClr val="accent4">
                <a:satMod val="175000"/>
                <a:alpha val="40000"/>
              </a:schemeClr>
            </a:glow>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It’s all about ME!</a:t>
            </a:r>
            <a:endParaRPr kumimoji="0" lang="en-US" sz="16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6" name="TextBox 35"/>
          <p:cNvSpPr txBox="1"/>
          <p:nvPr/>
        </p:nvSpPr>
        <p:spPr>
          <a:xfrm>
            <a:off x="2286000" y="4876800"/>
            <a:ext cx="2057400" cy="369332"/>
          </a:xfrm>
          <a:prstGeom prst="rect">
            <a:avLst/>
          </a:prstGeom>
          <a:noFill/>
          <a:ln w="28575">
            <a:solidFill>
              <a:schemeClr val="tx1"/>
            </a:solidFill>
          </a:ln>
          <a:effectLst>
            <a:glow rad="101600">
              <a:schemeClr val="accent4">
                <a:satMod val="175000"/>
                <a:alpha val="40000"/>
              </a:schemeClr>
            </a:glow>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…About US!</a:t>
            </a:r>
            <a:endParaRPr kumimoji="0" lang="en-US" sz="16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7" name="TextBox 36"/>
          <p:cNvSpPr txBox="1"/>
          <p:nvPr/>
        </p:nvSpPr>
        <p:spPr>
          <a:xfrm>
            <a:off x="4419600" y="4876800"/>
            <a:ext cx="2209800" cy="369332"/>
          </a:xfrm>
          <a:prstGeom prst="rect">
            <a:avLst/>
          </a:prstGeom>
          <a:noFill/>
          <a:ln w="28575">
            <a:solidFill>
              <a:schemeClr val="tx1"/>
            </a:solidFill>
          </a:ln>
          <a:effectLst>
            <a:glow rad="101600">
              <a:schemeClr val="accent4">
                <a:satMod val="175000"/>
                <a:alpha val="40000"/>
              </a:schemeClr>
            </a:glow>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…About OTHERS!</a:t>
            </a:r>
            <a:endParaRPr kumimoji="0" lang="en-US" sz="16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8" name="TextBox 37"/>
          <p:cNvSpPr txBox="1"/>
          <p:nvPr/>
        </p:nvSpPr>
        <p:spPr>
          <a:xfrm>
            <a:off x="6705600" y="4876800"/>
            <a:ext cx="2133600" cy="369332"/>
          </a:xfrm>
          <a:prstGeom prst="rect">
            <a:avLst/>
          </a:prstGeom>
          <a:noFill/>
          <a:ln w="28575">
            <a:solidFill>
              <a:schemeClr val="tx1"/>
            </a:solidFill>
          </a:ln>
          <a:effectLst>
            <a:glow rad="101600">
              <a:schemeClr val="accent4">
                <a:satMod val="175000"/>
                <a:alpha val="40000"/>
              </a:schemeClr>
            </a:glow>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…About GOD!</a:t>
            </a:r>
            <a:endParaRPr kumimoji="0" lang="en-US" sz="16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9" name="TextBox 38"/>
          <p:cNvSpPr txBox="1"/>
          <p:nvPr/>
        </p:nvSpPr>
        <p:spPr>
          <a:xfrm>
            <a:off x="381000" y="5301734"/>
            <a:ext cx="17526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Self-Centered</a:t>
            </a:r>
          </a:p>
        </p:txBody>
      </p:sp>
      <p:sp>
        <p:nvSpPr>
          <p:cNvPr id="40" name="TextBox 39"/>
          <p:cNvSpPr txBox="1"/>
          <p:nvPr/>
        </p:nvSpPr>
        <p:spPr>
          <a:xfrm>
            <a:off x="2514600" y="5291631"/>
            <a:ext cx="17526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Others Centered</a:t>
            </a:r>
          </a:p>
        </p:txBody>
      </p:sp>
      <p:sp>
        <p:nvSpPr>
          <p:cNvPr id="42" name="TextBox 41"/>
          <p:cNvSpPr txBox="1"/>
          <p:nvPr/>
        </p:nvSpPr>
        <p:spPr>
          <a:xfrm>
            <a:off x="4419600" y="5301734"/>
            <a:ext cx="2209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Principle-Centered</a:t>
            </a:r>
          </a:p>
        </p:txBody>
      </p:sp>
      <p:sp>
        <p:nvSpPr>
          <p:cNvPr id="43" name="TextBox 42"/>
          <p:cNvSpPr txBox="1"/>
          <p:nvPr/>
        </p:nvSpPr>
        <p:spPr>
          <a:xfrm>
            <a:off x="6705600" y="5301734"/>
            <a:ext cx="21336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God-Centered</a:t>
            </a:r>
          </a:p>
        </p:txBody>
      </p:sp>
      <p:sp>
        <p:nvSpPr>
          <p:cNvPr id="44" name="TextBox 43"/>
          <p:cNvSpPr txBox="1"/>
          <p:nvPr/>
        </p:nvSpPr>
        <p:spPr>
          <a:xfrm>
            <a:off x="304800" y="5562600"/>
            <a:ext cx="1905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18415" cmpd="sng">
                  <a:solidFill>
                    <a:srgbClr val="FFFFFF"/>
                  </a:solidFill>
                  <a:prstDash val="solid"/>
                </a:ln>
                <a:solidFill>
                  <a:srgbClr val="FFFFFF"/>
                </a:solidFill>
                <a:effectLst>
                  <a:outerShdw blurRad="50800" dist="38100" dir="2700000" algn="tl" rotWithShape="0">
                    <a:prstClr val="black">
                      <a:alpha val="40000"/>
                    </a:prstClr>
                  </a:outerShdw>
                </a:effectLst>
                <a:uLnTx/>
                <a:uFillTx/>
                <a:latin typeface="Calibri"/>
                <a:ea typeface="+mn-ea"/>
                <a:cs typeface="+mn-cs"/>
              </a:rPr>
              <a:t>INFANT</a:t>
            </a:r>
          </a:p>
        </p:txBody>
      </p:sp>
      <p:sp>
        <p:nvSpPr>
          <p:cNvPr id="45" name="TextBox 44"/>
          <p:cNvSpPr txBox="1"/>
          <p:nvPr/>
        </p:nvSpPr>
        <p:spPr>
          <a:xfrm>
            <a:off x="2286000" y="5562600"/>
            <a:ext cx="20574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18415" cmpd="sng">
                  <a:solidFill>
                    <a:srgbClr val="FFFFFF"/>
                  </a:solidFill>
                  <a:prstDash val="solid"/>
                </a:ln>
                <a:solidFill>
                  <a:srgbClr val="FFFFFF"/>
                </a:solidFill>
                <a:effectLst>
                  <a:outerShdw blurRad="50800" dist="38100" dir="2700000" algn="tl" rotWithShape="0">
                    <a:prstClr val="black">
                      <a:alpha val="40000"/>
                    </a:prstClr>
                  </a:outerShdw>
                </a:effectLst>
                <a:uLnTx/>
                <a:uFillTx/>
                <a:latin typeface="Calibri"/>
                <a:ea typeface="+mn-ea"/>
                <a:cs typeface="+mn-cs"/>
              </a:rPr>
              <a:t>CHILD / ADOLESCENCE</a:t>
            </a:r>
          </a:p>
        </p:txBody>
      </p:sp>
      <p:sp>
        <p:nvSpPr>
          <p:cNvPr id="46" name="TextBox 45"/>
          <p:cNvSpPr txBox="1"/>
          <p:nvPr/>
        </p:nvSpPr>
        <p:spPr>
          <a:xfrm>
            <a:off x="4419600" y="5562600"/>
            <a:ext cx="22098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18415" cmpd="sng">
                  <a:solidFill>
                    <a:srgbClr val="FFFFFF"/>
                  </a:solidFill>
                  <a:prstDash val="solid"/>
                </a:ln>
                <a:solidFill>
                  <a:srgbClr val="FFFFFF"/>
                </a:solidFill>
                <a:effectLst>
                  <a:outerShdw blurRad="50800" dist="38100" dir="2700000" algn="tl" rotWithShape="0">
                    <a:prstClr val="black">
                      <a:alpha val="40000"/>
                    </a:prstClr>
                  </a:outerShdw>
                </a:effectLst>
                <a:uLnTx/>
                <a:uFillTx/>
                <a:latin typeface="Calibri"/>
                <a:ea typeface="+mn-ea"/>
                <a:cs typeface="+mn-cs"/>
              </a:rPr>
              <a:t>YOUNG ADULTHOOD</a:t>
            </a:r>
          </a:p>
        </p:txBody>
      </p:sp>
      <p:sp>
        <p:nvSpPr>
          <p:cNvPr id="47" name="TextBox 46"/>
          <p:cNvSpPr txBox="1"/>
          <p:nvPr/>
        </p:nvSpPr>
        <p:spPr>
          <a:xfrm>
            <a:off x="6705600" y="5562600"/>
            <a:ext cx="2133600" cy="338554"/>
          </a:xfrm>
          <a:prstGeom prst="rect">
            <a:avLst/>
          </a:prstGeom>
          <a:noFill/>
          <a:effectLst>
            <a:glow rad="63500">
              <a:schemeClr val="accent1">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18415" cmpd="sng">
                  <a:solidFill>
                    <a:srgbClr val="FFFFFF"/>
                  </a:solidFill>
                  <a:prstDash val="solid"/>
                </a:ln>
                <a:solidFill>
                  <a:srgbClr val="FFFFFF"/>
                </a:solidFill>
                <a:effectLst>
                  <a:outerShdw blurRad="50800" dist="38100" algn="l" rotWithShape="0">
                    <a:prstClr val="black">
                      <a:alpha val="40000"/>
                    </a:prstClr>
                  </a:outerShdw>
                </a:effectLst>
                <a:uLnTx/>
                <a:uFillTx/>
                <a:latin typeface="Calibri"/>
                <a:ea typeface="+mn-ea"/>
                <a:cs typeface="+mn-cs"/>
              </a:rPr>
              <a:t>MATURE ADULTHOOD</a:t>
            </a:r>
          </a:p>
        </p:txBody>
      </p:sp>
      <p:sp>
        <p:nvSpPr>
          <p:cNvPr id="53" name="5-Point Star 52"/>
          <p:cNvSpPr/>
          <p:nvPr/>
        </p:nvSpPr>
        <p:spPr>
          <a:xfrm>
            <a:off x="6400800" y="5555343"/>
            <a:ext cx="533400" cy="533400"/>
          </a:xfrm>
          <a:prstGeom prst="star5">
            <a:avLst/>
          </a:prstGeom>
          <a:solidFill>
            <a:srgbClr val="FFC000"/>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Right Arrow 56"/>
          <p:cNvSpPr/>
          <p:nvPr/>
        </p:nvSpPr>
        <p:spPr>
          <a:xfrm>
            <a:off x="76200" y="5921829"/>
            <a:ext cx="8991600" cy="936171"/>
          </a:xfrm>
          <a:prstGeom prst="rightArrow">
            <a:avLst/>
          </a:prstGeom>
          <a:solidFill>
            <a:schemeClr val="accent2"/>
          </a:solidFill>
          <a:ln w="38100">
            <a:solidFill>
              <a:schemeClr val="tx1"/>
            </a:solidFill>
          </a:ln>
          <a:effectLst>
            <a:innerShdw blurRad="63500" dist="50800">
              <a:prstClr val="black">
                <a:alpha val="50000"/>
              </a:prstClr>
            </a:inn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sp>
        <p:nvSpPr>
          <p:cNvPr id="52" name="TextBox 51"/>
          <p:cNvSpPr txBox="1"/>
          <p:nvPr/>
        </p:nvSpPr>
        <p:spPr>
          <a:xfrm>
            <a:off x="76200" y="6200744"/>
            <a:ext cx="23622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Proclaiming the Living Christ</a:t>
            </a:r>
          </a:p>
        </p:txBody>
      </p:sp>
      <p:sp>
        <p:nvSpPr>
          <p:cNvPr id="55" name="TextBox 54"/>
          <p:cNvSpPr txBox="1"/>
          <p:nvPr/>
        </p:nvSpPr>
        <p:spPr>
          <a:xfrm>
            <a:off x="2247900" y="6203330"/>
            <a:ext cx="21336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Providing a Living Hope</a:t>
            </a:r>
          </a:p>
        </p:txBody>
      </p:sp>
      <p:sp>
        <p:nvSpPr>
          <p:cNvPr id="56" name="TextBox 55"/>
          <p:cNvSpPr txBox="1"/>
          <p:nvPr/>
        </p:nvSpPr>
        <p:spPr>
          <a:xfrm>
            <a:off x="4191000" y="6172200"/>
            <a:ext cx="4648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 r o d u c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i</a:t>
            </a:r>
            <a:r>
              <a:rPr kumimoji="0" lang="en-US" sz="1800" b="1" i="0" u="none" strike="noStrike" kern="1200" cap="none" spc="0" normalizeH="0" baseline="0" noProof="0" dirty="0">
                <a:ln>
                  <a:noFill/>
                </a:ln>
                <a:solidFill>
                  <a:prstClr val="black"/>
                </a:solidFill>
                <a:effectLst/>
                <a:uLnTx/>
                <a:uFillTx/>
                <a:latin typeface="Calibri"/>
                <a:ea typeface="+mn-ea"/>
                <a:cs typeface="+mn-cs"/>
              </a:rPr>
              <a:t> n g      L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i</a:t>
            </a:r>
            <a:r>
              <a:rPr kumimoji="0" lang="en-US" sz="1800" b="1" i="0" u="none" strike="noStrike" kern="1200" cap="none" spc="0" normalizeH="0" baseline="0" noProof="0" dirty="0">
                <a:ln>
                  <a:noFill/>
                </a:ln>
                <a:solidFill>
                  <a:prstClr val="black"/>
                </a:solidFill>
                <a:effectLst/>
                <a:uLnTx/>
                <a:uFillTx/>
                <a:latin typeface="Calibri"/>
                <a:ea typeface="+mn-ea"/>
                <a:cs typeface="+mn-cs"/>
              </a:rPr>
              <a:t> v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i</a:t>
            </a:r>
            <a:r>
              <a:rPr kumimoji="0" lang="en-US" sz="1800" b="1" i="0" u="none" strike="noStrike" kern="1200" cap="none" spc="0" normalizeH="0" baseline="0" noProof="0" dirty="0">
                <a:ln>
                  <a:noFill/>
                </a:ln>
                <a:solidFill>
                  <a:prstClr val="black"/>
                </a:solidFill>
                <a:effectLst/>
                <a:uLnTx/>
                <a:uFillTx/>
                <a:latin typeface="Calibri"/>
                <a:ea typeface="+mn-ea"/>
                <a:cs typeface="+mn-cs"/>
              </a:rPr>
              <a:t> n g       D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i</a:t>
            </a:r>
            <a:r>
              <a:rPr kumimoji="0" lang="en-US" sz="1800" b="1" i="0" u="none" strike="noStrike" kern="1200" cap="none" spc="0" normalizeH="0" baseline="0" noProof="0" dirty="0">
                <a:ln>
                  <a:noFill/>
                </a:ln>
                <a:solidFill>
                  <a:prstClr val="black"/>
                </a:solidFill>
                <a:effectLst/>
                <a:uLnTx/>
                <a:uFillTx/>
                <a:latin typeface="Calibri"/>
                <a:ea typeface="+mn-ea"/>
                <a:cs typeface="+mn-cs"/>
              </a:rPr>
              <a:t>  s c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i</a:t>
            </a:r>
            <a:r>
              <a:rPr kumimoji="0" lang="en-US" sz="1800" b="1" i="0" u="none" strike="noStrike" kern="1200" cap="none" spc="0" normalizeH="0" baseline="0" noProof="0" dirty="0">
                <a:ln>
                  <a:noFill/>
                </a:ln>
                <a:solidFill>
                  <a:prstClr val="black"/>
                </a:solidFill>
                <a:effectLst/>
                <a:uLnTx/>
                <a:uFillTx/>
                <a:latin typeface="Calibri"/>
                <a:ea typeface="+mn-ea"/>
                <a:cs typeface="+mn-cs"/>
              </a:rPr>
              <a:t> p l e s</a:t>
            </a:r>
          </a:p>
        </p:txBody>
      </p:sp>
      <p:sp>
        <p:nvSpPr>
          <p:cNvPr id="58" name="TextBox 57"/>
          <p:cNvSpPr txBox="1"/>
          <p:nvPr/>
        </p:nvSpPr>
        <p:spPr>
          <a:xfrm>
            <a:off x="304800" y="514290"/>
            <a:ext cx="1905000" cy="338554"/>
          </a:xfrm>
          <a:prstGeom prst="rect">
            <a:avLst/>
          </a:prstGeom>
          <a:solidFill>
            <a:schemeClr val="accent2"/>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Welcome Home</a:t>
            </a:r>
          </a:p>
        </p:txBody>
      </p:sp>
      <p:sp>
        <p:nvSpPr>
          <p:cNvPr id="59" name="TextBox 58"/>
          <p:cNvSpPr txBox="1"/>
          <p:nvPr/>
        </p:nvSpPr>
        <p:spPr>
          <a:xfrm>
            <a:off x="2286000" y="514290"/>
            <a:ext cx="2057400" cy="338554"/>
          </a:xfrm>
          <a:prstGeom prst="rect">
            <a:avLst/>
          </a:prstGeom>
          <a:solidFill>
            <a:schemeClr val="accent2"/>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Take it Home</a:t>
            </a:r>
          </a:p>
        </p:txBody>
      </p:sp>
      <p:sp>
        <p:nvSpPr>
          <p:cNvPr id="60" name="TextBox 59"/>
          <p:cNvSpPr txBox="1"/>
          <p:nvPr/>
        </p:nvSpPr>
        <p:spPr>
          <a:xfrm>
            <a:off x="4419600" y="514290"/>
            <a:ext cx="2209800" cy="338554"/>
          </a:xfrm>
          <a:prstGeom prst="rect">
            <a:avLst/>
          </a:prstGeom>
          <a:solidFill>
            <a:schemeClr val="accent2"/>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 Follow me Home</a:t>
            </a:r>
          </a:p>
        </p:txBody>
      </p:sp>
      <p:sp>
        <p:nvSpPr>
          <p:cNvPr id="61" name="TextBox 60"/>
          <p:cNvSpPr txBox="1"/>
          <p:nvPr/>
        </p:nvSpPr>
        <p:spPr>
          <a:xfrm>
            <a:off x="6705600" y="514290"/>
            <a:ext cx="2133600" cy="338554"/>
          </a:xfrm>
          <a:prstGeom prst="rect">
            <a:avLst/>
          </a:prstGeom>
          <a:solidFill>
            <a:schemeClr val="accent2"/>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Bring it Home</a:t>
            </a:r>
          </a:p>
        </p:txBody>
      </p:sp>
      <p:sp>
        <p:nvSpPr>
          <p:cNvPr id="5" name="TextBox 4"/>
          <p:cNvSpPr txBox="1"/>
          <p:nvPr/>
        </p:nvSpPr>
        <p:spPr>
          <a:xfrm>
            <a:off x="304800" y="971490"/>
            <a:ext cx="1905000" cy="400110"/>
          </a:xfrm>
          <a:prstGeom prst="rect">
            <a:avLst/>
          </a:prstGeom>
          <a:solidFill>
            <a:schemeClr val="tx1"/>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Come and See</a:t>
            </a:r>
          </a:p>
        </p:txBody>
      </p:sp>
      <p:sp>
        <p:nvSpPr>
          <p:cNvPr id="6" name="TextBox 5"/>
          <p:cNvSpPr txBox="1"/>
          <p:nvPr/>
        </p:nvSpPr>
        <p:spPr>
          <a:xfrm>
            <a:off x="2286000" y="971490"/>
            <a:ext cx="2057400" cy="400110"/>
          </a:xfrm>
          <a:prstGeom prst="rect">
            <a:avLst/>
          </a:prstGeom>
          <a:solidFill>
            <a:schemeClr val="tx1"/>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Come and Hear</a:t>
            </a:r>
          </a:p>
        </p:txBody>
      </p:sp>
      <p:sp>
        <p:nvSpPr>
          <p:cNvPr id="7" name="TextBox 6"/>
          <p:cNvSpPr txBox="1"/>
          <p:nvPr/>
        </p:nvSpPr>
        <p:spPr>
          <a:xfrm>
            <a:off x="4419600" y="971490"/>
            <a:ext cx="2209800" cy="400110"/>
          </a:xfrm>
          <a:prstGeom prst="rect">
            <a:avLst/>
          </a:prstGeom>
          <a:solidFill>
            <a:schemeClr val="tx1"/>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Come and Follow</a:t>
            </a:r>
          </a:p>
        </p:txBody>
      </p:sp>
      <p:sp>
        <p:nvSpPr>
          <p:cNvPr id="8" name="TextBox 7"/>
          <p:cNvSpPr txBox="1"/>
          <p:nvPr/>
        </p:nvSpPr>
        <p:spPr>
          <a:xfrm>
            <a:off x="6705600" y="971490"/>
            <a:ext cx="2133600" cy="400110"/>
          </a:xfrm>
          <a:prstGeom prst="rect">
            <a:avLst/>
          </a:prstGeom>
          <a:solidFill>
            <a:schemeClr val="tx1"/>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Come and Serve</a:t>
            </a:r>
          </a:p>
        </p:txBody>
      </p:sp>
      <p:sp>
        <p:nvSpPr>
          <p:cNvPr id="28" name="TextBox 27"/>
          <p:cNvSpPr txBox="1"/>
          <p:nvPr/>
        </p:nvSpPr>
        <p:spPr>
          <a:xfrm>
            <a:off x="2438400" y="3581400"/>
            <a:ext cx="17526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PLANT it Deep</a:t>
            </a:r>
          </a:p>
        </p:txBody>
      </p:sp>
      <p:sp>
        <p:nvSpPr>
          <p:cNvPr id="29" name="TextBox 28"/>
          <p:cNvSpPr txBox="1"/>
          <p:nvPr/>
        </p:nvSpPr>
        <p:spPr>
          <a:xfrm>
            <a:off x="4572000" y="3581400"/>
            <a:ext cx="17526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  WATER it Well</a:t>
            </a:r>
          </a:p>
        </p:txBody>
      </p:sp>
      <p:sp>
        <p:nvSpPr>
          <p:cNvPr id="62" name="TextBox 61"/>
          <p:cNvSpPr txBox="1"/>
          <p:nvPr/>
        </p:nvSpPr>
        <p:spPr>
          <a:xfrm>
            <a:off x="304800" y="5833646"/>
            <a:ext cx="1905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w="18415" cmpd="sng">
                  <a:solidFill>
                    <a:sysClr val="windowText" lastClr="000000"/>
                  </a:solidFill>
                  <a:prstDash val="solid"/>
                </a:ln>
                <a:solidFill>
                  <a:sysClr val="windowText" lastClr="000000"/>
                </a:solidFill>
                <a:effectLst/>
                <a:uLnTx/>
                <a:uFillTx/>
                <a:latin typeface="Calibri"/>
                <a:ea typeface="+mn-ea"/>
                <a:cs typeface="+mn-cs"/>
              </a:rPr>
              <a:t>BELONG</a:t>
            </a:r>
          </a:p>
        </p:txBody>
      </p:sp>
      <p:sp>
        <p:nvSpPr>
          <p:cNvPr id="63" name="TextBox 62"/>
          <p:cNvSpPr txBox="1"/>
          <p:nvPr/>
        </p:nvSpPr>
        <p:spPr>
          <a:xfrm>
            <a:off x="2286000" y="5833646"/>
            <a:ext cx="20574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w="18415" cmpd="sng">
                  <a:solidFill>
                    <a:sysClr val="windowText" lastClr="000000"/>
                  </a:solidFill>
                  <a:prstDash val="solid"/>
                </a:ln>
                <a:solidFill>
                  <a:sysClr val="windowText" lastClr="000000"/>
                </a:solidFill>
                <a:effectLst/>
                <a:uLnTx/>
                <a:uFillTx/>
                <a:latin typeface="Calibri"/>
                <a:ea typeface="+mn-ea"/>
                <a:cs typeface="+mn-cs"/>
              </a:rPr>
              <a:t>BELIEVE</a:t>
            </a:r>
          </a:p>
        </p:txBody>
      </p:sp>
      <p:sp>
        <p:nvSpPr>
          <p:cNvPr id="64" name="TextBox 63"/>
          <p:cNvSpPr txBox="1"/>
          <p:nvPr/>
        </p:nvSpPr>
        <p:spPr>
          <a:xfrm>
            <a:off x="4419600" y="5833646"/>
            <a:ext cx="2209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w="18415" cmpd="sng">
                  <a:solidFill>
                    <a:sysClr val="windowText" lastClr="000000"/>
                  </a:solidFill>
                  <a:prstDash val="solid"/>
                </a:ln>
                <a:solidFill>
                  <a:sysClr val="windowText" lastClr="000000"/>
                </a:solidFill>
                <a:effectLst/>
                <a:uLnTx/>
                <a:uFillTx/>
                <a:latin typeface="Calibri"/>
                <a:ea typeface="+mn-ea"/>
                <a:cs typeface="+mn-cs"/>
              </a:rPr>
              <a:t>BEHAVE</a:t>
            </a:r>
          </a:p>
        </p:txBody>
      </p:sp>
      <p:sp>
        <p:nvSpPr>
          <p:cNvPr id="65" name="TextBox 64"/>
          <p:cNvSpPr txBox="1"/>
          <p:nvPr/>
        </p:nvSpPr>
        <p:spPr>
          <a:xfrm>
            <a:off x="6705600" y="5822043"/>
            <a:ext cx="21336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w="18415" cmpd="sng">
                  <a:solidFill>
                    <a:sysClr val="windowText" lastClr="000000"/>
                  </a:solidFill>
                  <a:prstDash val="solid"/>
                </a:ln>
                <a:solidFill>
                  <a:sysClr val="windowText" lastClr="000000"/>
                </a:solidFill>
                <a:effectLst/>
                <a:uLnTx/>
                <a:uFillTx/>
                <a:latin typeface="Calibri"/>
                <a:ea typeface="+mn-ea"/>
                <a:cs typeface="+mn-cs"/>
              </a:rPr>
              <a:t>BE READY</a:t>
            </a:r>
          </a:p>
        </p:txBody>
      </p:sp>
      <p:sp>
        <p:nvSpPr>
          <p:cNvPr id="66" name="TextBox 65">
            <a:extLst>
              <a:ext uri="{FF2B5EF4-FFF2-40B4-BE49-F238E27FC236}">
                <a16:creationId xmlns:a16="http://schemas.microsoft.com/office/drawing/2014/main" id="{2835DAD8-70D8-4694-A9C3-E581406550BB}"/>
              </a:ext>
            </a:extLst>
          </p:cNvPr>
          <p:cNvSpPr txBox="1"/>
          <p:nvPr/>
        </p:nvSpPr>
        <p:spPr>
          <a:xfrm>
            <a:off x="2324100" y="2443509"/>
            <a:ext cx="2019300" cy="523220"/>
          </a:xfrm>
          <a:prstGeom prst="rect">
            <a:avLst/>
          </a:prstGeom>
          <a:solidFill>
            <a:srgbClr val="FFC000"/>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libri"/>
                <a:ea typeface="+mn-ea"/>
                <a:cs typeface="+mn-cs"/>
              </a:rPr>
              <a:t>The Power of the Gospel: Bring it Home!</a:t>
            </a:r>
            <a:endParaRPr kumimoji="0" lang="en-US" sz="28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7" name="TextBox 66">
            <a:extLst>
              <a:ext uri="{FF2B5EF4-FFF2-40B4-BE49-F238E27FC236}">
                <a16:creationId xmlns:a16="http://schemas.microsoft.com/office/drawing/2014/main" id="{46267A21-C231-4131-8AC2-F795101EE09F}"/>
              </a:ext>
            </a:extLst>
          </p:cNvPr>
          <p:cNvSpPr txBox="1"/>
          <p:nvPr/>
        </p:nvSpPr>
        <p:spPr>
          <a:xfrm>
            <a:off x="4419600" y="2452631"/>
            <a:ext cx="2209800" cy="523220"/>
          </a:xfrm>
          <a:prstGeom prst="rect">
            <a:avLst/>
          </a:prstGeom>
          <a:solidFill>
            <a:srgbClr val="FFC000"/>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libri"/>
                <a:ea typeface="+mn-ea"/>
                <a:cs typeface="+mn-cs"/>
              </a:rPr>
              <a:t>The Power of the Gospel: Bring it Home!</a:t>
            </a:r>
            <a:endParaRPr kumimoji="0" lang="en-US" sz="28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8" name="TextBox 67">
            <a:extLst>
              <a:ext uri="{FF2B5EF4-FFF2-40B4-BE49-F238E27FC236}">
                <a16:creationId xmlns:a16="http://schemas.microsoft.com/office/drawing/2014/main" id="{FA11A6FC-2DF5-41AD-B4A7-2F37BB4722AA}"/>
              </a:ext>
            </a:extLst>
          </p:cNvPr>
          <p:cNvSpPr txBox="1"/>
          <p:nvPr/>
        </p:nvSpPr>
        <p:spPr>
          <a:xfrm>
            <a:off x="6705600" y="2443157"/>
            <a:ext cx="2133600" cy="523220"/>
          </a:xfrm>
          <a:prstGeom prst="rect">
            <a:avLst/>
          </a:prstGeom>
          <a:solidFill>
            <a:srgbClr val="FFC000"/>
          </a:solidFill>
          <a:ln w="28575">
            <a:solidFill>
              <a:schemeClr val="tx1"/>
            </a:solidFill>
          </a:ln>
          <a:effectLst>
            <a:innerShdw blurRad="63500" dist="50800" dir="54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libri"/>
                <a:ea typeface="+mn-ea"/>
                <a:cs typeface="+mn-cs"/>
              </a:rPr>
              <a:t>The Power of the Gospel: Bring it Home!</a:t>
            </a:r>
            <a:endParaRPr kumimoji="0" lang="en-US" sz="2800" b="1" i="0" u="none" strike="noStrike" kern="1200" cap="none" spc="0" normalizeH="0" baseline="0" noProof="0" dirty="0">
              <a:ln>
                <a:noFill/>
              </a:ln>
              <a:solidFill>
                <a:srgbClr val="C00000"/>
              </a:solidFill>
              <a:effectLst/>
              <a:uLnTx/>
              <a:uFillTx/>
              <a:latin typeface="Calibri"/>
              <a:ea typeface="+mn-ea"/>
              <a:cs typeface="+mn-cs"/>
            </a:endParaRPr>
          </a:p>
        </p:txBody>
      </p:sp>
      <p:sp>
        <p:nvSpPr>
          <p:cNvPr id="22" name="Right Arrow 21"/>
          <p:cNvSpPr/>
          <p:nvPr/>
        </p:nvSpPr>
        <p:spPr>
          <a:xfrm>
            <a:off x="76200" y="2743199"/>
            <a:ext cx="8991600" cy="1000156"/>
          </a:xfrm>
          <a:prstGeom prst="right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w="38100">
            <a:solidFill>
              <a:schemeClr val="tx1"/>
            </a:solid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sp>
        <p:nvSpPr>
          <p:cNvPr id="48" name="TextBox 47"/>
          <p:cNvSpPr txBox="1"/>
          <p:nvPr/>
        </p:nvSpPr>
        <p:spPr>
          <a:xfrm>
            <a:off x="381000" y="2950890"/>
            <a:ext cx="1752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18415" cmpd="sng">
                  <a:solidFill>
                    <a:srgbClr val="FFFFFF"/>
                  </a:solidFill>
                  <a:prstDash val="solid"/>
                </a:ln>
                <a:solidFill>
                  <a:srgbClr val="FFFFFF"/>
                </a:solidFill>
                <a:effectLst>
                  <a:outerShdw blurRad="50800" dist="38100" dir="2700000" algn="tl" rotWithShape="0">
                    <a:prstClr val="black">
                      <a:alpha val="40000"/>
                    </a:prstClr>
                  </a:outerShdw>
                </a:effectLst>
                <a:uLnTx/>
                <a:uFillTx/>
                <a:latin typeface="Calibri"/>
                <a:ea typeface="+mn-ea"/>
                <a:cs typeface="+mn-cs"/>
              </a:rPr>
              <a:t>ME</a:t>
            </a:r>
          </a:p>
        </p:txBody>
      </p:sp>
      <p:sp>
        <p:nvSpPr>
          <p:cNvPr id="49" name="TextBox 48"/>
          <p:cNvSpPr txBox="1"/>
          <p:nvPr/>
        </p:nvSpPr>
        <p:spPr>
          <a:xfrm>
            <a:off x="2438400" y="2925726"/>
            <a:ext cx="1752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18415" cmpd="sng">
                  <a:solidFill>
                    <a:srgbClr val="FFFFFF"/>
                  </a:solidFill>
                  <a:prstDash val="solid"/>
                </a:ln>
                <a:solidFill>
                  <a:srgbClr val="FFFFFF"/>
                </a:solidFill>
                <a:effectLst>
                  <a:outerShdw blurRad="50800" dist="38100" dir="2700000" algn="tl" rotWithShape="0">
                    <a:prstClr val="black">
                      <a:alpha val="40000"/>
                    </a:prstClr>
                  </a:outerShdw>
                </a:effectLst>
                <a:uLnTx/>
                <a:uFillTx/>
                <a:latin typeface="Calibri"/>
                <a:ea typeface="+mn-ea"/>
                <a:cs typeface="+mn-cs"/>
              </a:rPr>
              <a:t>US</a:t>
            </a:r>
          </a:p>
        </p:txBody>
      </p:sp>
      <p:sp>
        <p:nvSpPr>
          <p:cNvPr id="50" name="TextBox 49"/>
          <p:cNvSpPr txBox="1"/>
          <p:nvPr/>
        </p:nvSpPr>
        <p:spPr>
          <a:xfrm>
            <a:off x="4648200" y="2939404"/>
            <a:ext cx="1752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18415" cmpd="sng">
                  <a:solidFill>
                    <a:srgbClr val="FFFFFF"/>
                  </a:solidFill>
                  <a:prstDash val="solid"/>
                </a:ln>
                <a:solidFill>
                  <a:srgbClr val="FFFFFF"/>
                </a:solidFill>
                <a:effectLst>
                  <a:outerShdw blurRad="50800" dist="38100" dir="2700000" algn="tl" rotWithShape="0">
                    <a:prstClr val="black">
                      <a:alpha val="40000"/>
                    </a:prstClr>
                  </a:outerShdw>
                </a:effectLst>
                <a:uLnTx/>
                <a:uFillTx/>
                <a:latin typeface="Calibri"/>
                <a:ea typeface="+mn-ea"/>
                <a:cs typeface="+mn-cs"/>
              </a:rPr>
              <a:t>OTHERS</a:t>
            </a:r>
          </a:p>
        </p:txBody>
      </p:sp>
      <p:sp>
        <p:nvSpPr>
          <p:cNvPr id="51" name="TextBox 50"/>
          <p:cNvSpPr txBox="1"/>
          <p:nvPr/>
        </p:nvSpPr>
        <p:spPr>
          <a:xfrm>
            <a:off x="6858000" y="2952006"/>
            <a:ext cx="1752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18415" cmpd="sng">
                  <a:solidFill>
                    <a:srgbClr val="FFFFFF"/>
                  </a:solidFill>
                  <a:prstDash val="solid"/>
                </a:ln>
                <a:solidFill>
                  <a:srgbClr val="FFFFFF"/>
                </a:solidFill>
                <a:effectLst>
                  <a:outerShdw blurRad="50800" dist="38100" dir="2700000" algn="tl" rotWithShape="0">
                    <a:prstClr val="black">
                      <a:alpha val="40000"/>
                    </a:prstClr>
                  </a:outerShdw>
                </a:effectLst>
                <a:uLnTx/>
                <a:uFillTx/>
                <a:latin typeface="Calibri"/>
                <a:ea typeface="+mn-ea"/>
                <a:cs typeface="+mn-cs"/>
              </a:rPr>
              <a:t>GOD</a:t>
            </a:r>
          </a:p>
        </p:txBody>
      </p:sp>
    </p:spTree>
    <p:extLst>
      <p:ext uri="{BB962C8B-B14F-4D97-AF65-F5344CB8AC3E}">
        <p14:creationId xmlns:p14="http://schemas.microsoft.com/office/powerpoint/2010/main" val="3313416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500"/>
                                        <p:tgtEl>
                                          <p:spTgt spid="22"/>
                                        </p:tgtEl>
                                      </p:cBhvr>
                                    </p:animEffect>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66"/>
                                        </p:tgtEl>
                                        <p:attrNameLst>
                                          <p:attrName>style.visibility</p:attrName>
                                        </p:attrNameLst>
                                      </p:cBhvr>
                                      <p:to>
                                        <p:strVal val="visible"/>
                                      </p:to>
                                    </p:set>
                                    <p:animEffect transition="in" filter="fade">
                                      <p:cBhvr>
                                        <p:cTn id="88" dur="500"/>
                                        <p:tgtEl>
                                          <p:spTgt spid="66"/>
                                        </p:tgtEl>
                                      </p:cBhvr>
                                    </p:animEffect>
                                  </p:childTnLst>
                                </p:cTn>
                              </p:par>
                            </p:childTnLst>
                          </p:cTn>
                        </p:par>
                        <p:par>
                          <p:cTn id="89" fill="hold">
                            <p:stCondLst>
                              <p:cond delay="1500"/>
                            </p:stCondLst>
                            <p:childTnLst>
                              <p:par>
                                <p:cTn id="90" presetID="10" presetClass="entr" presetSubtype="0" fill="hold" grpId="0" nodeType="after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childTnLst>
                                </p:cTn>
                              </p:par>
                            </p:childTnLst>
                          </p:cTn>
                        </p:par>
                        <p:par>
                          <p:cTn id="93" fill="hold">
                            <p:stCondLst>
                              <p:cond delay="2000"/>
                            </p:stCondLst>
                            <p:childTnLst>
                              <p:par>
                                <p:cTn id="94" presetID="10" presetClass="entr" presetSubtype="0" fill="hold" grpId="0" nodeType="afterEffect">
                                  <p:stCondLst>
                                    <p:cond delay="0"/>
                                  </p:stCondLst>
                                  <p:childTnLst>
                                    <p:set>
                                      <p:cBhvr>
                                        <p:cTn id="95" dur="1" fill="hold">
                                          <p:stCondLst>
                                            <p:cond delay="0"/>
                                          </p:stCondLst>
                                        </p:cTn>
                                        <p:tgtEl>
                                          <p:spTgt spid="68"/>
                                        </p:tgtEl>
                                        <p:attrNameLst>
                                          <p:attrName>style.visibility</p:attrName>
                                        </p:attrNameLst>
                                      </p:cBhvr>
                                      <p:to>
                                        <p:strVal val="visible"/>
                                      </p:to>
                                    </p:set>
                                    <p:animEffect transition="in" filter="fade">
                                      <p:cBhvr>
                                        <p:cTn id="96" dur="500"/>
                                        <p:tgtEl>
                                          <p:spTgt spid="68"/>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fade">
                                      <p:cBhvr>
                                        <p:cTn id="101" dur="500"/>
                                        <p:tgtEl>
                                          <p:spTgt spid="48"/>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500"/>
                                        <p:tgtEl>
                                          <p:spTgt spid="49"/>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50"/>
                                        </p:tgtEl>
                                        <p:attrNameLst>
                                          <p:attrName>style.visibility</p:attrName>
                                        </p:attrNameLst>
                                      </p:cBhvr>
                                      <p:to>
                                        <p:strVal val="visible"/>
                                      </p:to>
                                    </p:set>
                                    <p:animEffect transition="in" filter="fade">
                                      <p:cBhvr>
                                        <p:cTn id="111" dur="500"/>
                                        <p:tgtEl>
                                          <p:spTgt spid="50"/>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fade">
                                      <p:cBhvr>
                                        <p:cTn id="116" dur="500"/>
                                        <p:tgtEl>
                                          <p:spTgt spid="51"/>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500"/>
                                        <p:tgtEl>
                                          <p:spTgt spid="2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500"/>
                                        <p:tgtEl>
                                          <p:spTgt spid="28"/>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29"/>
                                        </p:tgtEl>
                                        <p:attrNameLst>
                                          <p:attrName>style.visibility</p:attrName>
                                        </p:attrNameLst>
                                      </p:cBhvr>
                                      <p:to>
                                        <p:strVal val="visible"/>
                                      </p:to>
                                    </p:set>
                                    <p:animEffect transition="in" filter="fade">
                                      <p:cBhvr>
                                        <p:cTn id="131" dur="500"/>
                                        <p:tgtEl>
                                          <p:spTgt spid="29"/>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30"/>
                                        </p:tgtEl>
                                        <p:attrNameLst>
                                          <p:attrName>style.visibility</p:attrName>
                                        </p:attrNameLst>
                                      </p:cBhvr>
                                      <p:to>
                                        <p:strVal val="visible"/>
                                      </p:to>
                                    </p:set>
                                    <p:animEffect transition="in" filter="fade">
                                      <p:cBhvr>
                                        <p:cTn id="136" dur="500"/>
                                        <p:tgtEl>
                                          <p:spTgt spid="30"/>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fade">
                                      <p:cBhvr>
                                        <p:cTn id="141" dur="500"/>
                                        <p:tgtEl>
                                          <p:spTgt spid="31"/>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32"/>
                                        </p:tgtEl>
                                        <p:attrNameLst>
                                          <p:attrName>style.visibility</p:attrName>
                                        </p:attrNameLst>
                                      </p:cBhvr>
                                      <p:to>
                                        <p:strVal val="visible"/>
                                      </p:to>
                                    </p:set>
                                    <p:animEffect transition="in" filter="fade">
                                      <p:cBhvr>
                                        <p:cTn id="146" dur="500"/>
                                        <p:tgtEl>
                                          <p:spTgt spid="32"/>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grpId="0" nodeType="clickEffect">
                                  <p:stCondLst>
                                    <p:cond delay="0"/>
                                  </p:stCondLst>
                                  <p:childTnLst>
                                    <p:set>
                                      <p:cBhvr>
                                        <p:cTn id="150" dur="1" fill="hold">
                                          <p:stCondLst>
                                            <p:cond delay="0"/>
                                          </p:stCondLst>
                                        </p:cTn>
                                        <p:tgtEl>
                                          <p:spTgt spid="33"/>
                                        </p:tgtEl>
                                        <p:attrNameLst>
                                          <p:attrName>style.visibility</p:attrName>
                                        </p:attrNameLst>
                                      </p:cBhvr>
                                      <p:to>
                                        <p:strVal val="visible"/>
                                      </p:to>
                                    </p:set>
                                    <p:animEffect transition="in" filter="fade">
                                      <p:cBhvr>
                                        <p:cTn id="151" dur="500"/>
                                        <p:tgtEl>
                                          <p:spTgt spid="33"/>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grpId="0" nodeType="clickEffect">
                                  <p:stCondLst>
                                    <p:cond delay="0"/>
                                  </p:stCondLst>
                                  <p:childTnLst>
                                    <p:set>
                                      <p:cBhvr>
                                        <p:cTn id="155" dur="1" fill="hold">
                                          <p:stCondLst>
                                            <p:cond delay="0"/>
                                          </p:stCondLst>
                                        </p:cTn>
                                        <p:tgtEl>
                                          <p:spTgt spid="34"/>
                                        </p:tgtEl>
                                        <p:attrNameLst>
                                          <p:attrName>style.visibility</p:attrName>
                                        </p:attrNameLst>
                                      </p:cBhvr>
                                      <p:to>
                                        <p:strVal val="visible"/>
                                      </p:to>
                                    </p:set>
                                    <p:animEffect transition="in" filter="fade">
                                      <p:cBhvr>
                                        <p:cTn id="156" dur="500"/>
                                        <p:tgtEl>
                                          <p:spTgt spid="34"/>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ntr" presetSubtype="0" fill="hold" grpId="0" nodeType="clickEffect">
                                  <p:stCondLst>
                                    <p:cond delay="0"/>
                                  </p:stCondLst>
                                  <p:childTnLst>
                                    <p:set>
                                      <p:cBhvr>
                                        <p:cTn id="160" dur="1" fill="hold">
                                          <p:stCondLst>
                                            <p:cond delay="0"/>
                                          </p:stCondLst>
                                        </p:cTn>
                                        <p:tgtEl>
                                          <p:spTgt spid="35"/>
                                        </p:tgtEl>
                                        <p:attrNameLst>
                                          <p:attrName>style.visibility</p:attrName>
                                        </p:attrNameLst>
                                      </p:cBhvr>
                                      <p:to>
                                        <p:strVal val="visible"/>
                                      </p:to>
                                    </p:set>
                                    <p:animEffect transition="in" filter="fade">
                                      <p:cBhvr>
                                        <p:cTn id="161" dur="500"/>
                                        <p:tgtEl>
                                          <p:spTgt spid="35"/>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44"/>
                                        </p:tgtEl>
                                        <p:attrNameLst>
                                          <p:attrName>style.visibility</p:attrName>
                                        </p:attrNameLst>
                                      </p:cBhvr>
                                      <p:to>
                                        <p:strVal val="visible"/>
                                      </p:to>
                                    </p:set>
                                    <p:animEffect transition="in" filter="fade">
                                      <p:cBhvr>
                                        <p:cTn id="167" dur="500"/>
                                        <p:tgtEl>
                                          <p:spTgt spid="44"/>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grpId="0" nodeType="clickEffect">
                                  <p:stCondLst>
                                    <p:cond delay="0"/>
                                  </p:stCondLst>
                                  <p:childTnLst>
                                    <p:set>
                                      <p:cBhvr>
                                        <p:cTn id="171" dur="1" fill="hold">
                                          <p:stCondLst>
                                            <p:cond delay="0"/>
                                          </p:stCondLst>
                                        </p:cTn>
                                        <p:tgtEl>
                                          <p:spTgt spid="36"/>
                                        </p:tgtEl>
                                        <p:attrNameLst>
                                          <p:attrName>style.visibility</p:attrName>
                                        </p:attrNameLst>
                                      </p:cBhvr>
                                      <p:to>
                                        <p:strVal val="visible"/>
                                      </p:to>
                                    </p:set>
                                    <p:animEffect transition="in" filter="fade">
                                      <p:cBhvr>
                                        <p:cTn id="172" dur="500"/>
                                        <p:tgtEl>
                                          <p:spTgt spid="36"/>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40"/>
                                        </p:tgtEl>
                                        <p:attrNameLst>
                                          <p:attrName>style.visibility</p:attrName>
                                        </p:attrNameLst>
                                      </p:cBhvr>
                                      <p:to>
                                        <p:strVal val="visible"/>
                                      </p:to>
                                    </p:set>
                                    <p:animEffect transition="in" filter="fade">
                                      <p:cBhvr>
                                        <p:cTn id="175" dur="500"/>
                                        <p:tgtEl>
                                          <p:spTgt spid="40"/>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45"/>
                                        </p:tgtEl>
                                        <p:attrNameLst>
                                          <p:attrName>style.visibility</p:attrName>
                                        </p:attrNameLst>
                                      </p:cBhvr>
                                      <p:to>
                                        <p:strVal val="visible"/>
                                      </p:to>
                                    </p:set>
                                    <p:animEffect transition="in" filter="fade">
                                      <p:cBhvr>
                                        <p:cTn id="178" dur="500"/>
                                        <p:tgtEl>
                                          <p:spTgt spid="45"/>
                                        </p:tgtEl>
                                      </p:cBhvr>
                                    </p:animEffect>
                                  </p:childTnLst>
                                </p:cTn>
                              </p:par>
                            </p:childTnLst>
                          </p:cTn>
                        </p:par>
                      </p:childTnLst>
                    </p:cTn>
                  </p:par>
                  <p:par>
                    <p:cTn id="179" fill="hold">
                      <p:stCondLst>
                        <p:cond delay="indefinite"/>
                      </p:stCondLst>
                      <p:childTnLst>
                        <p:par>
                          <p:cTn id="180" fill="hold">
                            <p:stCondLst>
                              <p:cond delay="0"/>
                            </p:stCondLst>
                            <p:childTnLst>
                              <p:par>
                                <p:cTn id="181" presetID="10" presetClass="entr" presetSubtype="0" fill="hold" grpId="0" nodeType="clickEffect">
                                  <p:stCondLst>
                                    <p:cond delay="0"/>
                                  </p:stCondLst>
                                  <p:childTnLst>
                                    <p:set>
                                      <p:cBhvr>
                                        <p:cTn id="182" dur="1" fill="hold">
                                          <p:stCondLst>
                                            <p:cond delay="0"/>
                                          </p:stCondLst>
                                        </p:cTn>
                                        <p:tgtEl>
                                          <p:spTgt spid="37"/>
                                        </p:tgtEl>
                                        <p:attrNameLst>
                                          <p:attrName>style.visibility</p:attrName>
                                        </p:attrNameLst>
                                      </p:cBhvr>
                                      <p:to>
                                        <p:strVal val="visible"/>
                                      </p:to>
                                    </p:set>
                                    <p:animEffect transition="in" filter="fade">
                                      <p:cBhvr>
                                        <p:cTn id="183" dur="500"/>
                                        <p:tgtEl>
                                          <p:spTgt spid="37"/>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42"/>
                                        </p:tgtEl>
                                        <p:attrNameLst>
                                          <p:attrName>style.visibility</p:attrName>
                                        </p:attrNameLst>
                                      </p:cBhvr>
                                      <p:to>
                                        <p:strVal val="visible"/>
                                      </p:to>
                                    </p:set>
                                    <p:animEffect transition="in" filter="fade">
                                      <p:cBhvr>
                                        <p:cTn id="186" dur="500"/>
                                        <p:tgtEl>
                                          <p:spTgt spid="42"/>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46"/>
                                        </p:tgtEl>
                                        <p:attrNameLst>
                                          <p:attrName>style.visibility</p:attrName>
                                        </p:attrNameLst>
                                      </p:cBhvr>
                                      <p:to>
                                        <p:strVal val="visible"/>
                                      </p:to>
                                    </p:set>
                                    <p:animEffect transition="in" filter="fade">
                                      <p:cBhvr>
                                        <p:cTn id="189" dur="500"/>
                                        <p:tgtEl>
                                          <p:spTgt spid="46"/>
                                        </p:tgtEl>
                                      </p:cBhvr>
                                    </p:animEffect>
                                  </p:childTnLst>
                                </p:cTn>
                              </p:par>
                            </p:childTnLst>
                          </p:cTn>
                        </p:par>
                      </p:childTnLst>
                    </p:cTn>
                  </p:par>
                  <p:par>
                    <p:cTn id="190" fill="hold">
                      <p:stCondLst>
                        <p:cond delay="indefinite"/>
                      </p:stCondLst>
                      <p:childTnLst>
                        <p:par>
                          <p:cTn id="191" fill="hold">
                            <p:stCondLst>
                              <p:cond delay="0"/>
                            </p:stCondLst>
                            <p:childTnLst>
                              <p:par>
                                <p:cTn id="192" presetID="10" presetClass="entr" presetSubtype="0" fill="hold" grpId="0" nodeType="clickEffect">
                                  <p:stCondLst>
                                    <p:cond delay="0"/>
                                  </p:stCondLst>
                                  <p:childTnLst>
                                    <p:set>
                                      <p:cBhvr>
                                        <p:cTn id="193" dur="1" fill="hold">
                                          <p:stCondLst>
                                            <p:cond delay="0"/>
                                          </p:stCondLst>
                                        </p:cTn>
                                        <p:tgtEl>
                                          <p:spTgt spid="38"/>
                                        </p:tgtEl>
                                        <p:attrNameLst>
                                          <p:attrName>style.visibility</p:attrName>
                                        </p:attrNameLst>
                                      </p:cBhvr>
                                      <p:to>
                                        <p:strVal val="visible"/>
                                      </p:to>
                                    </p:set>
                                    <p:animEffect transition="in" filter="fade">
                                      <p:cBhvr>
                                        <p:cTn id="194" dur="500"/>
                                        <p:tgtEl>
                                          <p:spTgt spid="38"/>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43"/>
                                        </p:tgtEl>
                                        <p:attrNameLst>
                                          <p:attrName>style.visibility</p:attrName>
                                        </p:attrNameLst>
                                      </p:cBhvr>
                                      <p:to>
                                        <p:strVal val="visible"/>
                                      </p:to>
                                    </p:set>
                                    <p:animEffect transition="in" filter="fade">
                                      <p:cBhvr>
                                        <p:cTn id="197" dur="500"/>
                                        <p:tgtEl>
                                          <p:spTgt spid="43"/>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47"/>
                                        </p:tgtEl>
                                        <p:attrNameLst>
                                          <p:attrName>style.visibility</p:attrName>
                                        </p:attrNameLst>
                                      </p:cBhvr>
                                      <p:to>
                                        <p:strVal val="visible"/>
                                      </p:to>
                                    </p:set>
                                    <p:animEffect transition="in" filter="fade">
                                      <p:cBhvr>
                                        <p:cTn id="200" dur="500"/>
                                        <p:tgtEl>
                                          <p:spTgt spid="47"/>
                                        </p:tgtEl>
                                      </p:cBhvr>
                                    </p:animEffect>
                                  </p:childTnLst>
                                </p:cTn>
                              </p:par>
                            </p:childTnLst>
                          </p:cTn>
                        </p:par>
                      </p:childTnLst>
                    </p:cTn>
                  </p:par>
                  <p:par>
                    <p:cTn id="201" fill="hold">
                      <p:stCondLst>
                        <p:cond delay="indefinite"/>
                      </p:stCondLst>
                      <p:childTnLst>
                        <p:par>
                          <p:cTn id="202" fill="hold">
                            <p:stCondLst>
                              <p:cond delay="0"/>
                            </p:stCondLst>
                            <p:childTnLst>
                              <p:par>
                                <p:cTn id="203" presetID="10" presetClass="entr" presetSubtype="0" fill="hold" grpId="0" nodeType="clickEffect">
                                  <p:stCondLst>
                                    <p:cond delay="0"/>
                                  </p:stCondLst>
                                  <p:childTnLst>
                                    <p:set>
                                      <p:cBhvr>
                                        <p:cTn id="204" dur="1" fill="hold">
                                          <p:stCondLst>
                                            <p:cond delay="0"/>
                                          </p:stCondLst>
                                        </p:cTn>
                                        <p:tgtEl>
                                          <p:spTgt spid="53"/>
                                        </p:tgtEl>
                                        <p:attrNameLst>
                                          <p:attrName>style.visibility</p:attrName>
                                        </p:attrNameLst>
                                      </p:cBhvr>
                                      <p:to>
                                        <p:strVal val="visible"/>
                                      </p:to>
                                    </p:set>
                                    <p:animEffect transition="in" filter="fade">
                                      <p:cBhvr>
                                        <p:cTn id="205" dur="500"/>
                                        <p:tgtEl>
                                          <p:spTgt spid="53"/>
                                        </p:tgtEl>
                                      </p:cBhvr>
                                    </p:animEffect>
                                  </p:childTnLst>
                                </p:cTn>
                              </p:par>
                            </p:childTnLst>
                          </p:cTn>
                        </p:par>
                        <p:par>
                          <p:cTn id="206" fill="hold">
                            <p:stCondLst>
                              <p:cond delay="500"/>
                            </p:stCondLst>
                            <p:childTnLst>
                              <p:par>
                                <p:cTn id="207" presetID="10" presetClass="entr" presetSubtype="0" fill="hold" grpId="0" nodeType="afterEffect">
                                  <p:stCondLst>
                                    <p:cond delay="0"/>
                                  </p:stCondLst>
                                  <p:childTnLst>
                                    <p:set>
                                      <p:cBhvr>
                                        <p:cTn id="208" dur="1" fill="hold">
                                          <p:stCondLst>
                                            <p:cond delay="0"/>
                                          </p:stCondLst>
                                        </p:cTn>
                                        <p:tgtEl>
                                          <p:spTgt spid="57"/>
                                        </p:tgtEl>
                                        <p:attrNameLst>
                                          <p:attrName>style.visibility</p:attrName>
                                        </p:attrNameLst>
                                      </p:cBhvr>
                                      <p:to>
                                        <p:strVal val="visible"/>
                                      </p:to>
                                    </p:set>
                                    <p:animEffect transition="in" filter="fade">
                                      <p:cBhvr>
                                        <p:cTn id="209" dur="500"/>
                                        <p:tgtEl>
                                          <p:spTgt spid="57"/>
                                        </p:tgtEl>
                                      </p:cBhvr>
                                    </p:animEffect>
                                  </p:childTnLst>
                                </p:cTn>
                              </p:par>
                            </p:childTnLst>
                          </p:cTn>
                        </p:par>
                      </p:childTnLst>
                    </p:cTn>
                  </p:par>
                  <p:par>
                    <p:cTn id="210" fill="hold">
                      <p:stCondLst>
                        <p:cond delay="indefinite"/>
                      </p:stCondLst>
                      <p:childTnLst>
                        <p:par>
                          <p:cTn id="211" fill="hold">
                            <p:stCondLst>
                              <p:cond delay="0"/>
                            </p:stCondLst>
                            <p:childTnLst>
                              <p:par>
                                <p:cTn id="212" presetID="10" presetClass="entr" presetSubtype="0" fill="hold" grpId="0" nodeType="clickEffect">
                                  <p:stCondLst>
                                    <p:cond delay="0"/>
                                  </p:stCondLst>
                                  <p:childTnLst>
                                    <p:set>
                                      <p:cBhvr>
                                        <p:cTn id="213" dur="1" fill="hold">
                                          <p:stCondLst>
                                            <p:cond delay="0"/>
                                          </p:stCondLst>
                                        </p:cTn>
                                        <p:tgtEl>
                                          <p:spTgt spid="52"/>
                                        </p:tgtEl>
                                        <p:attrNameLst>
                                          <p:attrName>style.visibility</p:attrName>
                                        </p:attrNameLst>
                                      </p:cBhvr>
                                      <p:to>
                                        <p:strVal val="visible"/>
                                      </p:to>
                                    </p:set>
                                    <p:animEffect transition="in" filter="fade">
                                      <p:cBhvr>
                                        <p:cTn id="214" dur="500"/>
                                        <p:tgtEl>
                                          <p:spTgt spid="52"/>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grpId="0" nodeType="clickEffect">
                                  <p:stCondLst>
                                    <p:cond delay="0"/>
                                  </p:stCondLst>
                                  <p:childTnLst>
                                    <p:set>
                                      <p:cBhvr>
                                        <p:cTn id="218" dur="1" fill="hold">
                                          <p:stCondLst>
                                            <p:cond delay="0"/>
                                          </p:stCondLst>
                                        </p:cTn>
                                        <p:tgtEl>
                                          <p:spTgt spid="55"/>
                                        </p:tgtEl>
                                        <p:attrNameLst>
                                          <p:attrName>style.visibility</p:attrName>
                                        </p:attrNameLst>
                                      </p:cBhvr>
                                      <p:to>
                                        <p:strVal val="visible"/>
                                      </p:to>
                                    </p:set>
                                    <p:animEffect transition="in" filter="fade">
                                      <p:cBhvr>
                                        <p:cTn id="219" dur="500"/>
                                        <p:tgtEl>
                                          <p:spTgt spid="55"/>
                                        </p:tgtEl>
                                      </p:cBhvr>
                                    </p:animEffect>
                                  </p:childTnLst>
                                </p:cTn>
                              </p:par>
                            </p:childTnLst>
                          </p:cTn>
                        </p:par>
                      </p:childTnLst>
                    </p:cTn>
                  </p:par>
                  <p:par>
                    <p:cTn id="220" fill="hold">
                      <p:stCondLst>
                        <p:cond delay="indefinite"/>
                      </p:stCondLst>
                      <p:childTnLst>
                        <p:par>
                          <p:cTn id="221" fill="hold">
                            <p:stCondLst>
                              <p:cond delay="0"/>
                            </p:stCondLst>
                            <p:childTnLst>
                              <p:par>
                                <p:cTn id="222" presetID="10" presetClass="entr" presetSubtype="0" fill="hold" grpId="0" nodeType="clickEffect">
                                  <p:stCondLst>
                                    <p:cond delay="0"/>
                                  </p:stCondLst>
                                  <p:childTnLst>
                                    <p:set>
                                      <p:cBhvr>
                                        <p:cTn id="223" dur="1" fill="hold">
                                          <p:stCondLst>
                                            <p:cond delay="0"/>
                                          </p:stCondLst>
                                        </p:cTn>
                                        <p:tgtEl>
                                          <p:spTgt spid="56"/>
                                        </p:tgtEl>
                                        <p:attrNameLst>
                                          <p:attrName>style.visibility</p:attrName>
                                        </p:attrNameLst>
                                      </p:cBhvr>
                                      <p:to>
                                        <p:strVal val="visible"/>
                                      </p:to>
                                    </p:set>
                                    <p:animEffect transition="in" filter="fade">
                                      <p:cBhvr>
                                        <p:cTn id="224" dur="500"/>
                                        <p:tgtEl>
                                          <p:spTgt spid="56"/>
                                        </p:tgtEl>
                                      </p:cBhvr>
                                    </p:animEffect>
                                  </p:childTnLst>
                                </p:cTn>
                              </p:par>
                            </p:childTnLst>
                          </p:cTn>
                        </p:par>
                      </p:childTnLst>
                    </p:cTn>
                  </p:par>
                  <p:par>
                    <p:cTn id="225" fill="hold">
                      <p:stCondLst>
                        <p:cond delay="indefinite"/>
                      </p:stCondLst>
                      <p:childTnLst>
                        <p:par>
                          <p:cTn id="226" fill="hold">
                            <p:stCondLst>
                              <p:cond delay="0"/>
                            </p:stCondLst>
                            <p:childTnLst>
                              <p:par>
                                <p:cTn id="227" presetID="10" presetClass="entr" presetSubtype="0" fill="hold" grpId="0" nodeType="clickEffect">
                                  <p:stCondLst>
                                    <p:cond delay="0"/>
                                  </p:stCondLst>
                                  <p:childTnLst>
                                    <p:set>
                                      <p:cBhvr>
                                        <p:cTn id="228" dur="1" fill="hold">
                                          <p:stCondLst>
                                            <p:cond delay="0"/>
                                          </p:stCondLst>
                                        </p:cTn>
                                        <p:tgtEl>
                                          <p:spTgt spid="58"/>
                                        </p:tgtEl>
                                        <p:attrNameLst>
                                          <p:attrName>style.visibility</p:attrName>
                                        </p:attrNameLst>
                                      </p:cBhvr>
                                      <p:to>
                                        <p:strVal val="visible"/>
                                      </p:to>
                                    </p:set>
                                    <p:animEffect transition="in" filter="fade">
                                      <p:cBhvr>
                                        <p:cTn id="229" dur="500"/>
                                        <p:tgtEl>
                                          <p:spTgt spid="58"/>
                                        </p:tgtEl>
                                      </p:cBhvr>
                                    </p:animEffect>
                                  </p:childTnLst>
                                </p:cTn>
                              </p:par>
                            </p:childTnLst>
                          </p:cTn>
                        </p:par>
                      </p:childTnLst>
                    </p:cTn>
                  </p:par>
                  <p:par>
                    <p:cTn id="230" fill="hold">
                      <p:stCondLst>
                        <p:cond delay="indefinite"/>
                      </p:stCondLst>
                      <p:childTnLst>
                        <p:par>
                          <p:cTn id="231" fill="hold">
                            <p:stCondLst>
                              <p:cond delay="0"/>
                            </p:stCondLst>
                            <p:childTnLst>
                              <p:par>
                                <p:cTn id="232" presetID="10" presetClass="entr" presetSubtype="0" fill="hold" grpId="0" nodeType="clickEffect">
                                  <p:stCondLst>
                                    <p:cond delay="0"/>
                                  </p:stCondLst>
                                  <p:childTnLst>
                                    <p:set>
                                      <p:cBhvr>
                                        <p:cTn id="233" dur="1" fill="hold">
                                          <p:stCondLst>
                                            <p:cond delay="0"/>
                                          </p:stCondLst>
                                        </p:cTn>
                                        <p:tgtEl>
                                          <p:spTgt spid="59"/>
                                        </p:tgtEl>
                                        <p:attrNameLst>
                                          <p:attrName>style.visibility</p:attrName>
                                        </p:attrNameLst>
                                      </p:cBhvr>
                                      <p:to>
                                        <p:strVal val="visible"/>
                                      </p:to>
                                    </p:set>
                                    <p:animEffect transition="in" filter="fade">
                                      <p:cBhvr>
                                        <p:cTn id="234" dur="500"/>
                                        <p:tgtEl>
                                          <p:spTgt spid="59"/>
                                        </p:tgtEl>
                                      </p:cBhvr>
                                    </p:animEffect>
                                  </p:childTnLst>
                                </p:cTn>
                              </p:par>
                            </p:childTnLst>
                          </p:cTn>
                        </p:par>
                      </p:childTnLst>
                    </p:cTn>
                  </p:par>
                  <p:par>
                    <p:cTn id="235" fill="hold">
                      <p:stCondLst>
                        <p:cond delay="indefinite"/>
                      </p:stCondLst>
                      <p:childTnLst>
                        <p:par>
                          <p:cTn id="236" fill="hold">
                            <p:stCondLst>
                              <p:cond delay="0"/>
                            </p:stCondLst>
                            <p:childTnLst>
                              <p:par>
                                <p:cTn id="237" presetID="10" presetClass="entr" presetSubtype="0" fill="hold" grpId="0" nodeType="clickEffect">
                                  <p:stCondLst>
                                    <p:cond delay="0"/>
                                  </p:stCondLst>
                                  <p:childTnLst>
                                    <p:set>
                                      <p:cBhvr>
                                        <p:cTn id="238" dur="1" fill="hold">
                                          <p:stCondLst>
                                            <p:cond delay="0"/>
                                          </p:stCondLst>
                                        </p:cTn>
                                        <p:tgtEl>
                                          <p:spTgt spid="60"/>
                                        </p:tgtEl>
                                        <p:attrNameLst>
                                          <p:attrName>style.visibility</p:attrName>
                                        </p:attrNameLst>
                                      </p:cBhvr>
                                      <p:to>
                                        <p:strVal val="visible"/>
                                      </p:to>
                                    </p:set>
                                    <p:animEffect transition="in" filter="fade">
                                      <p:cBhvr>
                                        <p:cTn id="239" dur="500"/>
                                        <p:tgtEl>
                                          <p:spTgt spid="60"/>
                                        </p:tgtEl>
                                      </p:cBhvr>
                                    </p:animEffect>
                                  </p:childTnLst>
                                </p:cTn>
                              </p:par>
                            </p:childTnLst>
                          </p:cTn>
                        </p:par>
                      </p:childTnLst>
                    </p:cTn>
                  </p:par>
                  <p:par>
                    <p:cTn id="240" fill="hold">
                      <p:stCondLst>
                        <p:cond delay="indefinite"/>
                      </p:stCondLst>
                      <p:childTnLst>
                        <p:par>
                          <p:cTn id="241" fill="hold">
                            <p:stCondLst>
                              <p:cond delay="0"/>
                            </p:stCondLst>
                            <p:childTnLst>
                              <p:par>
                                <p:cTn id="242" presetID="10" presetClass="entr" presetSubtype="0" fill="hold" grpId="0" nodeType="clickEffect">
                                  <p:stCondLst>
                                    <p:cond delay="0"/>
                                  </p:stCondLst>
                                  <p:childTnLst>
                                    <p:set>
                                      <p:cBhvr>
                                        <p:cTn id="243" dur="1" fill="hold">
                                          <p:stCondLst>
                                            <p:cond delay="0"/>
                                          </p:stCondLst>
                                        </p:cTn>
                                        <p:tgtEl>
                                          <p:spTgt spid="61"/>
                                        </p:tgtEl>
                                        <p:attrNameLst>
                                          <p:attrName>style.visibility</p:attrName>
                                        </p:attrNameLst>
                                      </p:cBhvr>
                                      <p:to>
                                        <p:strVal val="visible"/>
                                      </p:to>
                                    </p:set>
                                    <p:animEffect transition="in" filter="fade">
                                      <p:cBhvr>
                                        <p:cTn id="244" dur="500"/>
                                        <p:tgtEl>
                                          <p:spTgt spid="61"/>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62"/>
                                        </p:tgtEl>
                                        <p:attrNameLst>
                                          <p:attrName>style.visibility</p:attrName>
                                        </p:attrNameLst>
                                      </p:cBhvr>
                                      <p:to>
                                        <p:strVal val="visible"/>
                                      </p:to>
                                    </p:set>
                                    <p:animEffect transition="in" filter="fade">
                                      <p:cBhvr>
                                        <p:cTn id="247" dur="500"/>
                                        <p:tgtEl>
                                          <p:spTgt spid="62"/>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63"/>
                                        </p:tgtEl>
                                        <p:attrNameLst>
                                          <p:attrName>style.visibility</p:attrName>
                                        </p:attrNameLst>
                                      </p:cBhvr>
                                      <p:to>
                                        <p:strVal val="visible"/>
                                      </p:to>
                                    </p:set>
                                    <p:animEffect transition="in" filter="fade">
                                      <p:cBhvr>
                                        <p:cTn id="250" dur="500"/>
                                        <p:tgtEl>
                                          <p:spTgt spid="63"/>
                                        </p:tgtEl>
                                      </p:cBhvr>
                                    </p:animEffect>
                                  </p:childTnLst>
                                </p:cTn>
                              </p:par>
                              <p:par>
                                <p:cTn id="251" presetID="10" presetClass="entr" presetSubtype="0" fill="hold" grpId="0" nodeType="withEffect">
                                  <p:stCondLst>
                                    <p:cond delay="0"/>
                                  </p:stCondLst>
                                  <p:childTnLst>
                                    <p:set>
                                      <p:cBhvr>
                                        <p:cTn id="252" dur="1" fill="hold">
                                          <p:stCondLst>
                                            <p:cond delay="0"/>
                                          </p:stCondLst>
                                        </p:cTn>
                                        <p:tgtEl>
                                          <p:spTgt spid="64"/>
                                        </p:tgtEl>
                                        <p:attrNameLst>
                                          <p:attrName>style.visibility</p:attrName>
                                        </p:attrNameLst>
                                      </p:cBhvr>
                                      <p:to>
                                        <p:strVal val="visible"/>
                                      </p:to>
                                    </p:set>
                                    <p:animEffect transition="in" filter="fade">
                                      <p:cBhvr>
                                        <p:cTn id="253" dur="500"/>
                                        <p:tgtEl>
                                          <p:spTgt spid="64"/>
                                        </p:tgtEl>
                                      </p:cBhvr>
                                    </p:animEffect>
                                  </p:childTnLst>
                                </p:cTn>
                              </p:par>
                              <p:par>
                                <p:cTn id="254" presetID="10" presetClass="entr" presetSubtype="0" fill="hold" grpId="0" nodeType="withEffect">
                                  <p:stCondLst>
                                    <p:cond delay="0"/>
                                  </p:stCondLst>
                                  <p:childTnLst>
                                    <p:set>
                                      <p:cBhvr>
                                        <p:cTn id="255" dur="1" fill="hold">
                                          <p:stCondLst>
                                            <p:cond delay="0"/>
                                          </p:stCondLst>
                                        </p:cTn>
                                        <p:tgtEl>
                                          <p:spTgt spid="65"/>
                                        </p:tgtEl>
                                        <p:attrNameLst>
                                          <p:attrName>style.visibility</p:attrName>
                                        </p:attrNameLst>
                                      </p:cBhvr>
                                      <p:to>
                                        <p:strVal val="visible"/>
                                      </p:to>
                                    </p:set>
                                    <p:animEffect transition="in" filter="fade">
                                      <p:cBhvr>
                                        <p:cTn id="25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animBg="1"/>
      <p:bldP spid="11" grpId="0" animBg="1"/>
      <p:bldP spid="13" grpId="0" animBg="1"/>
      <p:bldP spid="14" grpId="0" animBg="1"/>
      <p:bldP spid="15" grpId="0" animBg="1"/>
      <p:bldP spid="16" grpId="0" animBg="1"/>
      <p:bldP spid="17" grpId="0"/>
      <p:bldP spid="18" grpId="0"/>
      <p:bldP spid="19" grpId="0"/>
      <p:bldP spid="20" grpId="0"/>
      <p:bldP spid="23" grpId="0" animBg="1"/>
      <p:bldP spid="27" grpId="0"/>
      <p:bldP spid="30" grpId="0"/>
      <p:bldP spid="31" grpId="0"/>
      <p:bldP spid="32" grpId="0"/>
      <p:bldP spid="33" grpId="0"/>
      <p:bldP spid="34" grpId="0"/>
      <p:bldP spid="35" grpId="0" animBg="1"/>
      <p:bldP spid="36" grpId="0" animBg="1"/>
      <p:bldP spid="37" grpId="0" animBg="1"/>
      <p:bldP spid="38" grpId="0" animBg="1"/>
      <p:bldP spid="39" grpId="0"/>
      <p:bldP spid="40" grpId="0"/>
      <p:bldP spid="42" grpId="0"/>
      <p:bldP spid="43" grpId="0"/>
      <p:bldP spid="44" grpId="0"/>
      <p:bldP spid="45" grpId="0"/>
      <p:bldP spid="46" grpId="0"/>
      <p:bldP spid="47" grpId="0"/>
      <p:bldP spid="53" grpId="0" animBg="1"/>
      <p:bldP spid="57" grpId="0" animBg="1"/>
      <p:bldP spid="52" grpId="0"/>
      <p:bldP spid="55" grpId="0"/>
      <p:bldP spid="56" grpId="0"/>
      <p:bldP spid="58" grpId="0" animBg="1"/>
      <p:bldP spid="59" grpId="0" animBg="1"/>
      <p:bldP spid="60" grpId="0" animBg="1"/>
      <p:bldP spid="61" grpId="0" animBg="1"/>
      <p:bldP spid="5" grpId="0" animBg="1"/>
      <p:bldP spid="6" grpId="0" animBg="1"/>
      <p:bldP spid="7" grpId="0" animBg="1"/>
      <p:bldP spid="8" grpId="0" animBg="1"/>
      <p:bldP spid="28" grpId="0"/>
      <p:bldP spid="29" grpId="0"/>
      <p:bldP spid="62" grpId="0"/>
      <p:bldP spid="63" grpId="0"/>
      <p:bldP spid="64" grpId="0"/>
      <p:bldP spid="65" grpId="0"/>
      <p:bldP spid="66" grpId="0" animBg="1"/>
      <p:bldP spid="67" grpId="0" animBg="1"/>
      <p:bldP spid="68" grpId="0" animBg="1"/>
      <p:bldP spid="22" grpId="0" animBg="1"/>
      <p:bldP spid="48" grpId="0"/>
      <p:bldP spid="49"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67731"/>
            <a:ext cx="7772400" cy="5531852"/>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lang="en-US" sz="4800" dirty="0">
                <a:ln w="0">
                  <a:solidFill>
                    <a:prstClr val="black"/>
                  </a:solidFill>
                </a:ln>
                <a:solidFill>
                  <a:schemeClr val="accent2"/>
                </a:solidFill>
                <a:effectLst>
                  <a:outerShdw blurRad="50800" dist="38100" dir="2700000" algn="tl" rotWithShape="0">
                    <a:prstClr val="black">
                      <a:alpha val="40000"/>
                    </a:prstClr>
                  </a:outerShdw>
                </a:effectLst>
                <a:latin typeface="Arial Rounded MT Bold" panose="020F0704030504030204" pitchFamily="34" charset="0"/>
              </a:rPr>
              <a:t>Think About How Your Life Has Been Given to Complement the Body of Christ. </a:t>
            </a: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Romans 12:4-5</a:t>
            </a:r>
            <a:endPar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641474983"/>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For as we have many members in one body, but all the members do not have the same function,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12:4</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1991801526"/>
      </p:ext>
    </p:extLst>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So we, being many, are one body in Christ, and individually members of one another.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12:5</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2683911907"/>
      </p:ext>
    </p:extLst>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What’s the difference between </a:t>
            </a: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the fruit of the Spirit, </a:t>
            </a: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Talents and a Calling?</a:t>
            </a: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3975384"/>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lang="en-US" sz="65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T</a:t>
            </a:r>
            <a:r>
              <a:rPr kumimoji="0" lang="en-US" sz="65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he fruit of the Spirit</a:t>
            </a:r>
            <a:r>
              <a:rPr lang="en-US" sz="65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 </a:t>
            </a: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Galatians 5:22,23</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3083310534"/>
      </p:ext>
    </p:extLst>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Talents:          </a:t>
            </a: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Matthew 25:14-30</a:t>
            </a:r>
            <a:endPar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774434611"/>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lang="en-US" sz="65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Our</a:t>
            </a:r>
            <a:r>
              <a:rPr kumimoji="0" lang="en-US" sz="65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 Calling</a:t>
            </a:r>
            <a:r>
              <a:rPr lang="en-US" sz="65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2 Corinthians 7:20</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Let each one remain in the same calling in which he was called. </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1732903552"/>
      </p:ext>
    </p:extLst>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853836"/>
            <a:ext cx="7772400" cy="5752375"/>
          </a:xfrm>
          <a:prstGeom prst="rect">
            <a:avLst/>
          </a:prstGeom>
        </p:spPr>
        <p:txBody>
          <a:bodyPr vert="horz" lIns="91440" tIns="45720" rIns="91440" bIns="45720" rtlCol="0" anchor="b">
            <a:normAutofit fontScale="6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96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4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2 Corinthians 7:21</a:t>
            </a:r>
            <a:endParaRPr lang="en-US" sz="64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endParaRP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4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Were you called</a:t>
            </a:r>
            <a:r>
              <a:rPr lang="en-US" sz="64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 while a slave? Do not be concerned about it; but if you can be made free, rather use it.</a:t>
            </a:r>
            <a:r>
              <a:rPr kumimoji="0" lang="en-US" sz="64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1439608928"/>
      </p:ext>
    </p:extLst>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20416"/>
            <a:ext cx="7772400" cy="6049616"/>
          </a:xfrm>
          <a:prstGeom prst="rect">
            <a:avLst/>
          </a:prstGeom>
        </p:spPr>
        <p:txBody>
          <a:bodyPr vert="horz" lIns="91440" tIns="45720" rIns="91440" bIns="45720" rtlCol="0" anchor="b">
            <a:normAutofit fontScale="850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71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2 Corinthians 7:22</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For he who is called in the Lord while a slave is the Lord’s freedman, likewise he who is called while free is Christ’s slave</a:t>
            </a:r>
            <a:r>
              <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1041315615"/>
      </p:ext>
    </p:extLst>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58633"/>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5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2 Corinthians 7:23</a:t>
            </a:r>
          </a:p>
          <a:p>
            <a:pPr lvl="0" algn="l">
              <a:lnSpc>
                <a:spcPct val="110000"/>
              </a:lnSpc>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You were bought at a price, do not become slaves of men.</a:t>
            </a: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1591253882"/>
      </p:ext>
    </p:extLst>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334000"/>
          </a:xfrm>
          <a:prstGeom prst="rect">
            <a:avLst/>
          </a:prstGeom>
        </p:spPr>
        <p:txBody>
          <a:bodyPr vert="horz" lIns="91440" tIns="45720" rIns="91440" bIns="45720" rtlCol="0" anchor="b">
            <a:normAutofit fontScale="850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71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2 Corinthians 7:24</a:t>
            </a:r>
            <a:endParaRPr lang="en-US" sz="4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endParaRP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Brethren, let each one remain with God in that calling in which he was called.</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845154"/>
      </p:ext>
    </p:extLst>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450577"/>
            <a:ext cx="7772400" cy="6168887"/>
          </a:xfrm>
          <a:prstGeom prst="rect">
            <a:avLst/>
          </a:prstGeom>
        </p:spPr>
        <p:txBody>
          <a:bodyPr vert="horz" lIns="91440" tIns="45720" rIns="91440" bIns="45720" rtlCol="0" anchor="b">
            <a:normAutofit fontScale="77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77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Galatians 5:13</a:t>
            </a: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For you, brethren, have been called to liberty; only do not use liberty as an opportunity for the flesh, but through love serve one another.</a:t>
            </a: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475182591"/>
      </p:ext>
    </p:extLst>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747820"/>
            <a:ext cx="7772400" cy="5752375"/>
          </a:xfrm>
          <a:prstGeom prst="rect">
            <a:avLst/>
          </a:prstGeom>
        </p:spPr>
        <p:txBody>
          <a:bodyPr vert="horz" lIns="91440" tIns="45720" rIns="91440" bIns="45720" rtlCol="0" anchor="b">
            <a:normAutofit fontScale="850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71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Galatians 5:14</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For all the law is fulfilled in one word, even in this: You shall love your neighbor as yourself.</a:t>
            </a: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116322299"/>
      </p:ext>
    </p:extLst>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79120"/>
            <a:ext cx="7772400" cy="5752375"/>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5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Ephesians 4:7</a:t>
            </a: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r>
              <a:rPr lang="en-US" sz="4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But to each one of us grace was given according to the measure of Christ’s gift.</a:t>
            </a: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531332433"/>
      </p:ext>
    </p:extLst>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79120"/>
            <a:ext cx="7772400" cy="6487871"/>
          </a:xfrm>
          <a:prstGeom prst="rect">
            <a:avLst/>
          </a:prstGeom>
        </p:spPr>
        <p:txBody>
          <a:bodyPr vert="horz" lIns="91440" tIns="45720" rIns="91440" bIns="45720" rtlCol="0" anchor="b">
            <a:normAutofit fontScale="47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126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6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2 Thessalonians 2:13</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But we are bound to give thanks to God always for you, brethren beloved by the Lord, because God from the beginning chose you for salvation through sanctification by the Spirit and belief in the truth,</a:t>
            </a:r>
          </a:p>
          <a:p>
            <a:pPr marL="0" marR="0" lvl="0" indent="0" algn="l" defTabSz="914400" rtl="0" eaLnBrk="1" fontAlgn="auto" latinLnBrk="0" hangingPunct="1">
              <a:lnSpc>
                <a:spcPct val="110000"/>
              </a:lnSpc>
              <a:spcBef>
                <a:spcPct val="0"/>
              </a:spcBef>
              <a:spcAft>
                <a:spcPts val="0"/>
              </a:spcAft>
              <a:buClrTx/>
              <a:buSzTx/>
              <a:buFontTx/>
              <a:buNone/>
              <a:tabLst/>
              <a:defRPr/>
            </a:pPr>
            <a:endParaRPr lang="en-US" sz="4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4072727950"/>
      </p:ext>
    </p:extLst>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999608"/>
            <a:ext cx="7772400" cy="6487871"/>
          </a:xfrm>
          <a:prstGeom prst="rect">
            <a:avLst/>
          </a:prstGeom>
        </p:spPr>
        <p:txBody>
          <a:bodyPr vert="horz" lIns="91440" tIns="45720" rIns="91440" bIns="45720" rtlCol="0" anchor="b">
            <a:normAutofit fontScale="6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96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2 Thessalonians 2:14</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6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To which He called you by our gospel, for the obtaining of the glory of our Lord Jesus Christ.</a:t>
            </a:r>
            <a:endPar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582168871"/>
      </p:ext>
    </p:extLst>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39364"/>
            <a:ext cx="7772400" cy="6487871"/>
          </a:xfrm>
          <a:prstGeom prst="rect">
            <a:avLst/>
          </a:prstGeom>
        </p:spPr>
        <p:txBody>
          <a:bodyPr vert="horz" lIns="91440" tIns="45720" rIns="91440" bIns="45720" rtlCol="0" anchor="b">
            <a:normAutofit fontScale="47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126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2 Timothy 1:8</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6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Therefore do not be ashamed of the testimony of our Lord, nor of me His prisoner, but share with me in the sufferings for the gospel according to the power of God,</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578074206"/>
      </p:ext>
    </p:extLst>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39364"/>
            <a:ext cx="7772400" cy="6487871"/>
          </a:xfrm>
          <a:prstGeom prst="rect">
            <a:avLst/>
          </a:prstGeom>
        </p:spPr>
        <p:txBody>
          <a:bodyPr vert="horz" lIns="91440" tIns="45720" rIns="91440" bIns="45720" rtlCol="0" anchor="b">
            <a:normAutofit fontScale="47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126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2 Timothy 1:9</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6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Who has saved us and called us with a holy calling, not according to our works, but according to His own purpose and grace which was given to us in Christ Jesus before time began,</a:t>
            </a:r>
            <a:endPar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4221290813"/>
      </p:ext>
    </p:extLst>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39364"/>
            <a:ext cx="7772400" cy="6487871"/>
          </a:xfrm>
          <a:prstGeom prst="rect">
            <a:avLst/>
          </a:prstGeom>
        </p:spPr>
        <p:txBody>
          <a:bodyPr vert="horz" lIns="91440" tIns="45720" rIns="91440" bIns="45720" rtlCol="0" anchor="b">
            <a:normAutofit fontScale="47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126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Our Calling: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2 Timothy 1:10</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67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But has now been revealed by the appearing of our Savior Jesus Christ, who has abolished death and brought life and immortality to light through the gospel…”</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6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7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838371176"/>
      </p:ext>
    </p:extLst>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Four Lists of Spiritual Gifts:</a:t>
            </a:r>
          </a:p>
          <a:p>
            <a:pPr marL="685800" indent="-685800" algn="l">
              <a:lnSpc>
                <a:spcPct val="110000"/>
              </a:lnSpc>
              <a:buFont typeface="Arial" panose="020B0604020202020204" pitchFamily="34" charset="0"/>
              <a:buChar char="•"/>
              <a:defRPr/>
            </a:pP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Romans 12:</a:t>
            </a:r>
          </a:p>
          <a:p>
            <a:pPr marL="685800" indent="-685800" algn="l">
              <a:lnSpc>
                <a:spcPct val="110000"/>
              </a:lnSpc>
              <a:buFont typeface="Arial" panose="020B0604020202020204" pitchFamily="34" charset="0"/>
              <a:buChar char="•"/>
              <a:defRPr/>
            </a:pP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I Corinthians 12: - 14:</a:t>
            </a:r>
          </a:p>
          <a:p>
            <a:pPr marL="685800" indent="-685800" algn="l">
              <a:lnSpc>
                <a:spcPct val="110000"/>
              </a:lnSpc>
              <a:buFont typeface="Arial" panose="020B0604020202020204" pitchFamily="34" charset="0"/>
              <a:buChar char="•"/>
              <a:defRPr/>
            </a:pP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Ephesians 4:</a:t>
            </a:r>
          </a:p>
          <a:p>
            <a:pPr marL="685800" indent="-685800" algn="l">
              <a:lnSpc>
                <a:spcPct val="110000"/>
              </a:lnSpc>
              <a:buFont typeface="Arial" panose="020B0604020202020204" pitchFamily="34" charset="0"/>
              <a:buChar char="•"/>
              <a:defRPr/>
            </a:pP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I Peter 4:</a:t>
            </a: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3605046264"/>
      </p:ext>
    </p:extLst>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I Corinthians 12:7</a:t>
            </a:r>
          </a:p>
          <a:p>
            <a:pPr algn="l">
              <a:lnSpc>
                <a:spcPct val="110000"/>
              </a:lnSpc>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But the manifestation of the Spirit is given to each one for the profit of all.</a:t>
            </a:r>
          </a:p>
          <a:p>
            <a:pPr algn="l">
              <a:lnSpc>
                <a:spcPct val="110000"/>
              </a:lnSpc>
              <a:defRPr/>
            </a:pPr>
            <a:endPar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1704749736"/>
      </p:ext>
    </p:extLst>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404727"/>
            <a:ext cx="7772400" cy="5883966"/>
          </a:xfrm>
          <a:prstGeom prst="rect">
            <a:avLst/>
          </a:prstGeom>
        </p:spPr>
        <p:txBody>
          <a:bodyPr vert="horz" lIns="91440" tIns="45720" rIns="91440" bIns="45720" rtlCol="0" anchor="b">
            <a:no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0" lvl="0" algn="l" defTabSz="914400" rtl="0" eaLnBrk="1" fontAlgn="auto" latinLnBrk="0" hangingPunct="1">
              <a:lnSpc>
                <a:spcPct val="110000"/>
              </a:lnSpc>
              <a:spcBef>
                <a:spcPct val="0"/>
              </a:spcBef>
              <a:spcAft>
                <a:spcPts val="0"/>
              </a:spcAft>
              <a:buClrTx/>
              <a:buSzTx/>
              <a:tabLst/>
              <a:defRPr/>
            </a:pPr>
            <a:endParaRPr kumimoji="0" lang="en-US" sz="40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R="0" lvl="0" algn="l" defTabSz="914400" rtl="0" eaLnBrk="1" fontAlgn="auto" latinLnBrk="0" hangingPunct="1">
              <a:lnSpc>
                <a:spcPct val="110000"/>
              </a:lnSpc>
              <a:spcBef>
                <a:spcPct val="0"/>
              </a:spcBef>
              <a:spcAft>
                <a:spcPts val="0"/>
              </a:spcAft>
              <a:buClrTx/>
              <a:buSzTx/>
              <a:tabLst/>
              <a:defRPr/>
            </a:pPr>
            <a:r>
              <a:rPr kumimoji="0" lang="en-US" sz="44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Corinthians 14:12</a:t>
            </a:r>
          </a:p>
          <a:p>
            <a:pPr marR="0" lvl="0" algn="l" defTabSz="914400" rtl="0" eaLnBrk="1" fontAlgn="auto" latinLnBrk="0" hangingPunct="1">
              <a:lnSpc>
                <a:spcPct val="110000"/>
              </a:lnSpc>
              <a:spcBef>
                <a:spcPct val="0"/>
              </a:spcBef>
              <a:spcAft>
                <a:spcPts val="0"/>
              </a:spcAft>
              <a:buClrTx/>
              <a:buSzTx/>
              <a:tabLst/>
              <a:defRPr/>
            </a:pPr>
            <a:r>
              <a:rPr lang="en-US" sz="40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Even so, since you are zealous for spiritual gifts, let it </a:t>
            </a:r>
            <a:r>
              <a:rPr lang="en-US" sz="44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be</a:t>
            </a:r>
            <a:r>
              <a:rPr lang="en-US" sz="40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 for the edification of the church that you seek to excel.</a:t>
            </a:r>
            <a:endParaRPr kumimoji="0" lang="en-US" sz="40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ndParaRPr>
          </a:p>
          <a:p>
            <a:pPr marR="0" lvl="0" algn="l" defTabSz="914400" rtl="0" eaLnBrk="1" fontAlgn="auto" latinLnBrk="0" hangingPunct="1">
              <a:lnSpc>
                <a:spcPct val="110000"/>
              </a:lnSpc>
              <a:spcBef>
                <a:spcPct val="0"/>
              </a:spcBef>
              <a:spcAft>
                <a:spcPts val="0"/>
              </a:spcAft>
              <a:buClrTx/>
              <a:buSzTx/>
              <a:tabLst/>
              <a:defRPr/>
            </a:pPr>
            <a:endParaRPr kumimoji="0" lang="en-US" sz="40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0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81034265"/>
      </p:ext>
    </p:extLst>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Seven </a:t>
            </a: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Essential Questions on Spiritual Gifts:</a:t>
            </a:r>
          </a:p>
          <a:p>
            <a:pPr marL="914400" indent="-914400" algn="l">
              <a:lnSpc>
                <a:spcPct val="110000"/>
              </a:lnSpc>
              <a:buFont typeface="+mj-lt"/>
              <a:buAutoNum type="arabicPeriod"/>
              <a:defRPr/>
            </a:pPr>
            <a:r>
              <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rPr>
              <a:t>Who Gives the Gifts?</a:t>
            </a: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2694968252"/>
      </p:ext>
    </p:extLst>
  </p:cSld>
  <p:clrMapOvr>
    <a:masterClrMapping/>
  </p:clrMapOvr>
  <p:transition spd="slow">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a:t>
            </a: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Corinthians 12:11</a:t>
            </a:r>
            <a:endPar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But one and the same Spirit works all these things, distributing to each one as He wills.</a:t>
            </a: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3201271908"/>
      </p:ext>
    </p:extLst>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0" lvl="0" algn="l" defTabSz="914400" rtl="0" eaLnBrk="1" fontAlgn="auto" latinLnBrk="0" hangingPunct="1">
              <a:lnSpc>
                <a:spcPct val="110000"/>
              </a:lnSpc>
              <a:spcBef>
                <a:spcPct val="0"/>
              </a:spcBef>
              <a:spcAft>
                <a:spcPts val="0"/>
              </a:spcAft>
              <a:buClrTx/>
              <a:buSzTx/>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Peter 4:10</a:t>
            </a:r>
          </a:p>
          <a:p>
            <a:pPr marR="0" lvl="0" algn="l" defTabSz="914400" rtl="0" eaLnBrk="1" fontAlgn="auto" latinLnBrk="0" hangingPunct="1">
              <a:lnSpc>
                <a:spcPct val="110000"/>
              </a:lnSpc>
              <a:spcBef>
                <a:spcPct val="0"/>
              </a:spcBef>
              <a:spcAft>
                <a:spcPts val="0"/>
              </a:spcAft>
              <a:buClrTx/>
              <a:buSzTx/>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As each one has received a gift, minister it to one another, as good stewards of the manifold grace of God.</a:t>
            </a: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420332313"/>
      </p:ext>
    </p:extLst>
  </p:cSld>
  <p:clrMapOvr>
    <a:masterClrMapping/>
  </p:clrMapOvr>
  <p:transition spd="slow">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Seven Essential Questions on Spiritual Gifts:</a:t>
            </a:r>
          </a:p>
          <a:p>
            <a:pPr algn="l">
              <a:lnSpc>
                <a:spcPct val="110000"/>
              </a:lnSpc>
              <a:defRPr/>
            </a:pPr>
            <a:r>
              <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rPr>
              <a:t>2. Who receives the 	         	Gifts?</a:t>
            </a: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288673414"/>
      </p:ext>
    </p:extLst>
  </p:cSld>
  <p:clrMapOvr>
    <a:masterClrMapping/>
  </p:clrMapOvr>
  <p:transition spd="slow">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Corinthians 12:7</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But </a:t>
            </a: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the manifestation of the Spirit is given to each one for the profit of all.</a:t>
            </a: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3072436041"/>
      </p:ext>
    </p:extLst>
  </p:cSld>
  <p:clrMapOvr>
    <a:masterClrMapping/>
  </p:clrMapOvr>
  <p:transition spd="slow">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Seven Essential Questions on Spiritual Gifts:</a:t>
            </a:r>
          </a:p>
          <a:p>
            <a:pPr algn="l">
              <a:lnSpc>
                <a:spcPct val="110000"/>
              </a:lnSpc>
              <a:defRPr/>
            </a:pPr>
            <a:r>
              <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rPr>
              <a:t>3. 	When are we given 	these Gifts?</a:t>
            </a: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1079754301"/>
      </p:ext>
    </p:extLst>
  </p:cSld>
  <p:clrMapOvr>
    <a:masterClrMapping/>
  </p:clrMapOvr>
  <p:transition spd="slow">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85000"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Corinthians 12:7</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But the manifestation of the Spirit is given to each one for the profit of all.</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186348039"/>
      </p:ext>
    </p:extLst>
  </p:cSld>
  <p:clrMapOvr>
    <a:masterClrMapping/>
  </p:clrMapOvr>
  <p:transition spd="slow">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Seven Essential Questions on Spiritual Gifts:</a:t>
            </a:r>
          </a:p>
          <a:p>
            <a:pPr algn="l">
              <a:lnSpc>
                <a:spcPct val="110000"/>
              </a:lnSpc>
              <a:defRPr/>
            </a:pPr>
            <a:r>
              <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rPr>
              <a:t>4.	What are the Gifts 	and which of the Gifts does God give us?</a:t>
            </a: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1358854212"/>
      </p:ext>
    </p:extLst>
  </p:cSld>
  <p:clrMapOvr>
    <a:masterClrMapping/>
  </p:clrMapOvr>
  <p:transition spd="slow">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Corinthians 12:18</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But now God has set the members, each one of them, in the body just as He pleased.</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1700710684"/>
      </p:ext>
    </p:extLst>
  </p:cSld>
  <p:clrMapOvr>
    <a:masterClrMapping/>
  </p:clrMapOvr>
  <p:transition spd="slow">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Seven Essential Questions on Spiritual Gifts:</a:t>
            </a:r>
          </a:p>
          <a:p>
            <a:pPr algn="l">
              <a:lnSpc>
                <a:spcPct val="110000"/>
              </a:lnSpc>
              <a:defRPr/>
            </a:pPr>
            <a:r>
              <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rPr>
              <a:t>5. 	What is the purpose 	of Spiritual Gifts?</a:t>
            </a:r>
          </a:p>
          <a:p>
            <a:pPr algn="l">
              <a:lnSpc>
                <a:spcPct val="110000"/>
              </a:lnSpc>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848922933"/>
      </p:ext>
    </p:extLst>
  </p:cSld>
  <p:clrMapOvr>
    <a:masterClrMapping/>
  </p:clrMapOvr>
  <p:transition spd="slow">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I Corinthians 12:7 </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Given for the Common Good of the Body.</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1103941862"/>
      </p:ext>
    </p:extLst>
  </p:cSld>
  <p:clrMapOvr>
    <a:masterClrMapping/>
  </p:clrMapOvr>
  <p:transition spd="slow">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Corinthians 14:12</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Given to Build up and Edify the Church</a:t>
            </a: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3420349868"/>
      </p:ext>
    </p:extLst>
  </p:cSld>
  <p:clrMapOvr>
    <a:masterClrMapping/>
  </p:clrMapOvr>
  <p:transition spd="slow">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a:t>
            </a: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Peter 4:10</a:t>
            </a:r>
            <a:endPar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Given to Serve Others</a:t>
            </a: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3731235391"/>
      </p:ext>
    </p:extLst>
  </p:cSld>
  <p:clrMapOvr>
    <a:masterClrMapping/>
  </p:clrMapOvr>
  <p:transition spd="slow">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a:t>
            </a:r>
            <a:r>
              <a:rPr lang="en-US" sz="4800" b="1" dirty="0">
                <a:ln>
                  <a:solidFill>
                    <a:sysClr val="windowText" lastClr="000000"/>
                  </a:solidFill>
                </a:ln>
                <a:solidFill>
                  <a:srgbClr val="FF0000"/>
                </a:solidFill>
                <a:effectLst>
                  <a:outerShdw blurRad="50800" dist="38100" algn="l" rotWithShape="0">
                    <a:prstClr val="black">
                      <a:alpha val="40000"/>
                    </a:prstClr>
                  </a:outerShdw>
                </a:effectLst>
                <a:latin typeface="Arial Black" panose="020B0A04020102020204" pitchFamily="34" charset="0"/>
              </a:rPr>
              <a:t>Peter 4:11</a:t>
            </a: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a:p>
            <a:pPr marL="0" marR="0" lvl="0" indent="0" algn="l" defTabSz="914400" rtl="0" eaLnBrk="1" fontAlgn="auto" latinLnBrk="0" hangingPunct="1">
              <a:lnSpc>
                <a:spcPct val="110000"/>
              </a:lnSpc>
              <a:spcBef>
                <a:spcPct val="0"/>
              </a:spcBef>
              <a:spcAft>
                <a:spcPts val="0"/>
              </a:spcAft>
              <a:buClrTx/>
              <a:buSzTx/>
              <a:buFontTx/>
              <a:buNone/>
              <a:tabLst/>
              <a:defRPr/>
            </a:pPr>
            <a:r>
              <a:rPr lang="en-US" sz="4800" b="1" dirty="0">
                <a:ln>
                  <a:solidFill>
                    <a:sysClr val="windowText" lastClr="000000"/>
                  </a:solidFill>
                </a:ln>
                <a:solidFill>
                  <a:srgbClr val="FFFF00"/>
                </a:solidFill>
                <a:effectLst>
                  <a:outerShdw blurRad="50800" dist="38100" algn="l" rotWithShape="0">
                    <a:prstClr val="black">
                      <a:alpha val="40000"/>
                    </a:prstClr>
                  </a:outerShdw>
                </a:effectLst>
                <a:latin typeface="Arial Black" panose="020B0A04020102020204" pitchFamily="34" charset="0"/>
              </a:rPr>
              <a:t>So that in all things Christ may be glorified forever and ever</a:t>
            </a: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srgbClr val="FFFF00"/>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1078719660"/>
      </p:ext>
    </p:extLst>
  </p:cSld>
  <p:clrMapOvr>
    <a:masterClrMapping/>
  </p:clrMapOvr>
  <p:transition spd="slow">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Seven Essential Questions on Spiritual Gifts:</a:t>
            </a:r>
          </a:p>
          <a:p>
            <a:pPr algn="l">
              <a:lnSpc>
                <a:spcPct val="110000"/>
              </a:lnSpc>
              <a:defRPr/>
            </a:pPr>
            <a:r>
              <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rPr>
              <a:t>6. 	How many Spiritual 	Gifts are there?</a:t>
            </a: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2949987661"/>
      </p:ext>
    </p:extLst>
  </p:cSld>
  <p:clrMapOvr>
    <a:masterClrMapping/>
  </p:clrMapOvr>
  <p:transition spd="slow">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Four Lists of Spiritual Gifts:</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Romans 12:</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Corinthians 12: - 14:</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Ephesians 4:</a:t>
            </a:r>
          </a:p>
          <a:p>
            <a:pPr marL="685800" marR="0" lvl="0" indent="-685800" algn="l" defTabSz="914400" rtl="0" eaLnBrk="1" fontAlgn="auto" latinLnBrk="0" hangingPunct="1">
              <a:lnSpc>
                <a:spcPct val="110000"/>
              </a:lnSpc>
              <a:spcBef>
                <a:spcPct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solidFill>
                    <a:sysClr val="windowText" lastClr="000000"/>
                  </a:solidFill>
                </a:ln>
                <a:solidFill>
                  <a:srgbClr val="FF0000"/>
                </a:solidFill>
                <a:effectLst>
                  <a:outerShdw blurRad="50800" dist="38100" algn="l" rotWithShape="0">
                    <a:prstClr val="black">
                      <a:alpha val="40000"/>
                    </a:prstClr>
                  </a:outerShdw>
                </a:effectLst>
                <a:uLnTx/>
                <a:uFillTx/>
                <a:latin typeface="Arial Black" panose="020B0A04020102020204" pitchFamily="34" charset="0"/>
                <a:ea typeface="+mj-ea"/>
                <a:cs typeface="+mj-cs"/>
              </a:rPr>
              <a:t>I Peter 4:</a:t>
            </a: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solidFill>
                    <a:sysClr val="windowText" lastClr="000000"/>
                  </a:solidFill>
                </a:ln>
                <a:solidFill>
                  <a:prstClr val="white"/>
                </a:solidFill>
                <a:effectLst>
                  <a:outerShdw blurRad="50800" dist="38100" algn="l" rotWithShape="0">
                    <a:prstClr val="black">
                      <a:alpha val="40000"/>
                    </a:prstClr>
                  </a:outerShdw>
                </a:effectLst>
                <a:uLnTx/>
                <a:uFillTx/>
                <a:latin typeface="Arial Black" panose="020B0A04020102020204" pitchFamily="34" charset="0"/>
                <a:ea typeface="+mj-ea"/>
                <a:cs typeface="+mj-cs"/>
              </a:rPr>
              <a:t> </a:t>
            </a:r>
          </a:p>
        </p:txBody>
      </p:sp>
    </p:spTree>
    <p:extLst>
      <p:ext uri="{BB962C8B-B14F-4D97-AF65-F5344CB8AC3E}">
        <p14:creationId xmlns:p14="http://schemas.microsoft.com/office/powerpoint/2010/main" val="2867312149"/>
      </p:ext>
    </p:extLst>
  </p:cSld>
  <p:clrMapOvr>
    <a:masterClrMapping/>
  </p:clrMapOvr>
  <p:transition spd="slow">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067731"/>
            <a:ext cx="7772400" cy="6214434"/>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4400" marR="0" lvl="0" indent="-914400" algn="l" defTabSz="914400" rtl="0" eaLnBrk="1" fontAlgn="auto" latinLnBrk="0" hangingPunct="1">
              <a:lnSpc>
                <a:spcPct val="110000"/>
              </a:lnSpc>
              <a:spcBef>
                <a:spcPct val="0"/>
              </a:spcBef>
              <a:spcAft>
                <a:spcPts val="0"/>
              </a:spcAft>
              <a:buClrTx/>
              <a:buSzTx/>
              <a:buFontTx/>
              <a:buAutoNum type="arabicPeriod"/>
              <a:tabLst/>
              <a:defRPr/>
            </a:pPr>
            <a:r>
              <a:rPr lang="en-US" sz="5800" dirty="0">
                <a:ln w="0">
                  <a:solidFill>
                    <a:sysClr val="windowText" lastClr="000000"/>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SIGN GIFTS</a:t>
            </a:r>
          </a:p>
          <a:p>
            <a:pPr marL="914400" marR="0" lvl="0" indent="-914400" algn="l" defTabSz="914400" rtl="0" eaLnBrk="1" fontAlgn="auto" latinLnBrk="0" hangingPunct="1">
              <a:lnSpc>
                <a:spcPct val="110000"/>
              </a:lnSpc>
              <a:spcBef>
                <a:spcPct val="0"/>
              </a:spcBef>
              <a:spcAft>
                <a:spcPts val="0"/>
              </a:spcAft>
              <a:buClrTx/>
              <a:buSzTx/>
              <a:buFontTx/>
              <a:buAutoNum type="arabicPeriod"/>
              <a:tabLst/>
              <a:defRPr/>
            </a:pPr>
            <a:r>
              <a:rPr kumimoji="0" lang="en-US" sz="5800" i="0" u="none" strike="noStrike" kern="1200" normalizeH="0" baseline="0" noProof="0" dirty="0">
                <a:ln w="0">
                  <a:solidFill>
                    <a:sysClr val="windowText" lastClr="000000"/>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SPEAKING GIFTS</a:t>
            </a:r>
          </a:p>
          <a:p>
            <a:pPr marL="914400" marR="0" lvl="0" indent="-914400" algn="l" defTabSz="914400" rtl="0" eaLnBrk="1" fontAlgn="auto" latinLnBrk="0" hangingPunct="1">
              <a:lnSpc>
                <a:spcPct val="110000"/>
              </a:lnSpc>
              <a:spcBef>
                <a:spcPct val="0"/>
              </a:spcBef>
              <a:spcAft>
                <a:spcPts val="0"/>
              </a:spcAft>
              <a:buClrTx/>
              <a:buSzTx/>
              <a:buFontTx/>
              <a:buAutoNum type="arabicPeriod"/>
              <a:tabLst/>
              <a:defRPr/>
            </a:pPr>
            <a:r>
              <a:rPr lang="en-US" sz="5800" dirty="0">
                <a:ln w="0">
                  <a:solidFill>
                    <a:sysClr val="windowText" lastClr="000000"/>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SERVING GIFTS</a:t>
            </a:r>
          </a:p>
          <a:p>
            <a:pPr marL="914400" marR="0" lvl="0" indent="-914400" algn="l" defTabSz="914400" rtl="0" eaLnBrk="1" fontAlgn="auto" latinLnBrk="0" hangingPunct="1">
              <a:lnSpc>
                <a:spcPct val="110000"/>
              </a:lnSpc>
              <a:spcBef>
                <a:spcPct val="0"/>
              </a:spcBef>
              <a:spcAft>
                <a:spcPts val="0"/>
              </a:spcAft>
              <a:buClrTx/>
              <a:buSzTx/>
              <a:buFontTx/>
              <a:buAutoNum type="arabicPeriod"/>
              <a:tabLst/>
              <a:defRPr/>
            </a:pPr>
            <a:endParaRPr kumimoji="0" lang="en-US" sz="4400" i="0" u="none" strike="noStrike" kern="1200" normalizeH="0" baseline="0" noProof="0" dirty="0">
              <a:ln w="0">
                <a:solidFill>
                  <a:sysClr val="windowText" lastClr="000000"/>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914400" marR="0" lvl="0" indent="-914400" algn="l" defTabSz="914400" rtl="0" eaLnBrk="1" fontAlgn="auto" latinLnBrk="0" hangingPunct="1">
              <a:lnSpc>
                <a:spcPct val="110000"/>
              </a:lnSpc>
              <a:spcBef>
                <a:spcPct val="0"/>
              </a:spcBef>
              <a:spcAft>
                <a:spcPts val="0"/>
              </a:spcAft>
              <a:buClrTx/>
              <a:buSzTx/>
              <a:buFontTx/>
              <a:buAutoNum type="arabicPeriod"/>
              <a:tabLst/>
              <a:defRPr/>
            </a:pPr>
            <a:endParaRPr lang="en-US" sz="4400" dirty="0">
              <a:ln w="0">
                <a:solidFill>
                  <a:sysClr val="windowText" lastClr="000000"/>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endParaRPr>
          </a:p>
          <a:p>
            <a:pPr marR="0" lvl="0" algn="l" defTabSz="914400" rtl="0" eaLnBrk="1" fontAlgn="auto" latinLnBrk="0" hangingPunct="1">
              <a:lnSpc>
                <a:spcPct val="110000"/>
              </a:lnSpc>
              <a:spcBef>
                <a:spcPct val="0"/>
              </a:spcBef>
              <a:spcAft>
                <a:spcPts val="0"/>
              </a:spcAft>
              <a:buClrTx/>
              <a:buSzTx/>
              <a:tabLst/>
              <a:defRPr/>
            </a:pPr>
            <a:endParaRPr kumimoji="0" lang="en-US" sz="4400" i="0" u="none" strike="noStrike" kern="1200" normalizeH="0" baseline="0" noProof="0" dirty="0">
              <a:ln w="0">
                <a:solidFill>
                  <a:sysClr val="windowText" lastClr="000000"/>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400" i="0" u="none" strike="noStrike" kern="1200" normalizeH="0" baseline="0" noProof="0" dirty="0">
              <a:ln w="0">
                <a:solidFill>
                  <a:sysClr val="windowText" lastClr="000000"/>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110000"/>
              </a:lnSpc>
              <a:spcBef>
                <a:spcPct val="0"/>
              </a:spcBef>
              <a:spcAft>
                <a:spcPts val="0"/>
              </a:spcAft>
              <a:buClrTx/>
              <a:buSzTx/>
              <a:buFontTx/>
              <a:buNone/>
              <a:tabLst/>
              <a:defRPr/>
            </a:pPr>
            <a:endParaRPr kumimoji="0" lang="en-US" sz="4400" i="0" u="none" strike="noStrike" kern="1200" normalizeH="0" baseline="0" noProof="0" dirty="0">
              <a:ln w="0">
                <a:solidFill>
                  <a:sysClr val="windowText" lastClr="000000"/>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i="0" u="none" strike="noStrike" kern="1200" normalizeH="0" baseline="0" noProof="0" dirty="0">
                <a:ln w="0">
                  <a:solidFill>
                    <a:sysClr val="windowText" lastClr="000000"/>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42411550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8" end="8"/>
                                            </p:txEl>
                                          </p:spTgt>
                                        </p:tgtEl>
                                        <p:attrNameLst>
                                          <p:attrName>style.visibility</p:attrName>
                                        </p:attrNameLst>
                                      </p:cBhvr>
                                      <p:to>
                                        <p:strVal val="visible"/>
                                      </p:to>
                                    </p:set>
                                    <p:animEffect transition="in" filter="fade">
                                      <p:cBhvr>
                                        <p:cTn id="2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Seven Essential Questions on Spiritual Gifts:</a:t>
            </a:r>
          </a:p>
          <a:p>
            <a:pPr algn="l">
              <a:lnSpc>
                <a:spcPct val="110000"/>
              </a:lnSpc>
              <a:defRPr/>
            </a:pPr>
            <a:r>
              <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rPr>
              <a:t>7.  How do I know what 	my Spiritual Gifts 	are?</a:t>
            </a: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2252536017"/>
      </p:ext>
    </p:extLst>
  </p:cSld>
  <p:clrMapOvr>
    <a:masterClrMapping/>
  </p:clrMapOvr>
  <p:transition spd="slow">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lang="en-US" sz="54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Internet Searches: </a:t>
            </a:r>
          </a:p>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32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hlinkClick r:id="rId3"/>
              </a:rPr>
              <a:t>www.uniquelyyou.org</a:t>
            </a:r>
            <a:endParaRPr kumimoji="0" lang="en-US" sz="32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32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hlinkClick r:id="rId4"/>
              </a:rPr>
              <a:t>www.healthygrowingchurches.com</a:t>
            </a:r>
            <a:endParaRPr kumimoji="0" lang="en-US" sz="32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110000"/>
              </a:lnSpc>
              <a:spcBef>
                <a:spcPct val="0"/>
              </a:spcBef>
              <a:spcAft>
                <a:spcPts val="0"/>
              </a:spcAft>
              <a:buClrTx/>
              <a:buSzTx/>
              <a:buFontTx/>
              <a:buNone/>
              <a:tabLst/>
              <a:defRPr/>
            </a:pPr>
            <a:r>
              <a:rPr lang="en-US" sz="3200" u="sng"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s</a:t>
            </a:r>
            <a:r>
              <a:rPr kumimoji="0" lang="en-US" sz="3200" b="0" i="0" u="sng" strike="noStrike" kern="1200" cap="none" spc="0" normalizeH="0" baseline="0" noProof="0" dirty="0" err="1">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piritual</a:t>
            </a:r>
            <a:r>
              <a:rPr kumimoji="0" lang="en-US" sz="3200" b="0" i="0" u="sng"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-gifts/</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32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2524223147"/>
      </p:ext>
    </p:extLst>
  </p:cSld>
  <p:clrMapOvr>
    <a:masterClrMapping/>
  </p:clrMapOvr>
  <p:transition spd="slow">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Having then gifts differing according to the grace that is given to us</a:t>
            </a: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let us use them: if prophecy, let us prophecy, let us prophecy in proportion to our faith,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12:6</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476225953"/>
      </p:ext>
    </p:extLst>
  </p:cSld>
  <p:clrMapOvr>
    <a:masterClrMapping/>
  </p:clrMapOvr>
  <p:transition spd="slow">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Having then gifts differing according to the grace that is given to us,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let us use them</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if prophecy, let us prophecy, let us prophecy in proportion to our faith, </a:t>
            </a:r>
            <a:r>
              <a:rPr kumimoji="0" lang="en-US" sz="4800" b="0" i="0" u="none" strike="noStrike" kern="1200" cap="none" spc="0" normalizeH="0" baseline="0" noProof="0" dirty="0">
                <a:ln w="0">
                  <a:solidFill>
                    <a:prstClr val="black"/>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12:6b</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2631491735"/>
      </p:ext>
    </p:extLst>
  </p:cSld>
  <p:clrMapOvr>
    <a:masterClrMapping/>
  </p:clrMapOvr>
  <p:transition spd="slow">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prstClr val="black"/>
              <a:schemeClr val="bg1">
                <a:tint val="45000"/>
                <a:satMod val="400000"/>
              </a:schemeClr>
            </a:duotone>
            <a:extLst>
              <a:ext uri="{BEBA8EAE-BF5A-486C-A8C5-ECC9F3942E4B}">
                <a14:imgProps xmlns:a14="http://schemas.microsoft.com/office/drawing/2010/main">
                  <a14:imgLayer r:embed="rId3">
                    <a14:imgEffect>
                      <a14:artisticTexturizer/>
                    </a14:imgEffect>
                  </a14:imgLayer>
                </a14:imgProps>
              </a:ex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700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7700" b="1" dirty="0">
                <a:ln w="3175">
                  <a:solidFill>
                    <a:schemeClr val="tx1"/>
                  </a:solidFill>
                </a:ln>
                <a:solidFill>
                  <a:schemeClr val="bg1"/>
                </a:solidFill>
                <a:effectLst>
                  <a:outerShdw blurRad="50800" dist="38100" algn="l" rotWithShape="0">
                    <a:prstClr val="black">
                      <a:alpha val="40000"/>
                    </a:prstClr>
                  </a:outerShdw>
                </a:effectLst>
                <a:latin typeface="Arial Black" panose="020B0A04020102020204" pitchFamily="34" charset="0"/>
              </a:rPr>
              <a:t>USE YOUR GIFT:</a:t>
            </a:r>
          </a:p>
          <a:p>
            <a:pPr marL="685800" indent="-685800" algn="l">
              <a:lnSpc>
                <a:spcPct val="110000"/>
              </a:lnSpc>
              <a:buFont typeface="Arial" panose="020B0604020202020204" pitchFamily="34" charset="0"/>
              <a:buChar char="•"/>
              <a:defRPr/>
            </a:pPr>
            <a:r>
              <a:rPr lang="en-US" sz="6300" b="1" dirty="0">
                <a:ln w="3175">
                  <a:solidFill>
                    <a:schemeClr val="tx1"/>
                  </a:solidFill>
                </a:ln>
                <a:solidFill>
                  <a:srgbClr val="FFFF00"/>
                </a:solidFill>
                <a:effectLst>
                  <a:outerShdw blurRad="50800" dist="38100" algn="l" rotWithShape="0">
                    <a:prstClr val="black">
                      <a:alpha val="40000"/>
                    </a:prstClr>
                  </a:outerShdw>
                </a:effectLst>
                <a:latin typeface="Arial Black" panose="020B0A04020102020204" pitchFamily="34" charset="0"/>
              </a:rPr>
              <a:t>For the Glory of God and the Edification and Building up of the Body of Christ.</a:t>
            </a:r>
          </a:p>
          <a:p>
            <a:pPr algn="l">
              <a:lnSpc>
                <a:spcPct val="110000"/>
              </a:lnSpc>
              <a:defRPr/>
            </a:pPr>
            <a:endParaRPr lang="en-US" sz="4800" b="1" dirty="0">
              <a:ln>
                <a:solidFill>
                  <a:sysClr val="windowText" lastClr="000000"/>
                </a:solidFill>
              </a:ln>
              <a:solidFill>
                <a:schemeClr val="accent3">
                  <a:lumMod val="40000"/>
                  <a:lumOff val="60000"/>
                </a:schemeClr>
              </a:solidFill>
              <a:effectLst>
                <a:outerShdw blurRad="50800" dist="38100" algn="l" rotWithShape="0">
                  <a:prstClr val="black">
                    <a:alpha val="40000"/>
                  </a:prstClr>
                </a:outerShdw>
              </a:effectLst>
              <a:latin typeface="Arial Black" panose="020B0A04020102020204" pitchFamily="34" charset="0"/>
            </a:endParaRPr>
          </a:p>
          <a:p>
            <a:pPr marL="914400" indent="-914400" algn="l">
              <a:lnSpc>
                <a:spcPct val="110000"/>
              </a:lnSpc>
              <a:buFontTx/>
              <a:buAutoNum type="arabicPeriod"/>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Tree>
    <p:extLst>
      <p:ext uri="{BB962C8B-B14F-4D97-AF65-F5344CB8AC3E}">
        <p14:creationId xmlns:p14="http://schemas.microsoft.com/office/powerpoint/2010/main" val="1728961774"/>
      </p:ext>
    </p:extLst>
  </p:cSld>
  <p:clrMapOvr>
    <a:masterClrMapping/>
  </p:clrMapOvr>
  <p:transition spd="slow">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9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CC9347E1-0F3D-4A39-80A4-40BAC0EAA7F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82600" y="1128713"/>
            <a:ext cx="8178799" cy="4600574"/>
          </a:xfrm>
          <a:prstGeom prst="rect">
            <a:avLst/>
          </a:prstGeom>
        </p:spPr>
      </p:pic>
    </p:spTree>
    <p:extLst>
      <p:ext uri="{BB962C8B-B14F-4D97-AF65-F5344CB8AC3E}">
        <p14:creationId xmlns:p14="http://schemas.microsoft.com/office/powerpoint/2010/main" val="3589773074"/>
      </p:ext>
    </p:extLst>
  </p:cSld>
  <p:clrMapOvr>
    <a:masterClrMapping/>
  </p:clrMapOvr>
  <p:transition spd="slow">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Having then gifts differing according to the grace that is given to us, let us use them: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if prophecy, let us prophecy</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let us prophecy in proportion to our faith, </a:t>
            </a:r>
            <a:r>
              <a:rPr kumimoji="0" lang="en-US" sz="4800" b="0" i="0" u="none" strike="noStrike" kern="1200" cap="none" spc="0" normalizeH="0" baseline="0" noProof="0" dirty="0">
                <a:ln w="0">
                  <a:solidFill>
                    <a:prstClr val="black"/>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12:6c</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2125280732"/>
      </p:ext>
    </p:extLst>
  </p:cSld>
  <p:clrMapOvr>
    <a:masterClrMapping/>
  </p:clrMapOvr>
  <p:transition spd="slow">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Having then gifts differing according to the grace that is given to us, let us use them: if prophecy, let us prophecy,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let us prophecy in proportion to our faith</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r>
              <a:rPr kumimoji="0" lang="en-US" sz="4800" b="0" i="0" u="none" strike="noStrike" kern="1200" cap="none" spc="0" normalizeH="0" baseline="0" noProof="0" dirty="0">
                <a:ln w="0">
                  <a:solidFill>
                    <a:prstClr val="black"/>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12:6d</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315314112"/>
      </p:ext>
    </p:extLst>
  </p:cSld>
  <p:clrMapOvr>
    <a:masterClrMapping/>
  </p:clrMapOvr>
  <p:transition spd="slow">
    <p:fade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Unwrap Your Gift:</a:t>
            </a:r>
          </a:p>
          <a:p>
            <a:pPr marL="914400" indent="-914400" algn="l">
              <a:lnSpc>
                <a:spcPct val="110000"/>
              </a:lnSpc>
              <a:buFontTx/>
              <a:buAutoNum type="arabicPeriod"/>
              <a:defRPr/>
            </a:pPr>
            <a:r>
              <a:rPr lang="en-US" sz="4800" b="1" dirty="0">
                <a:ln>
                  <a:solidFill>
                    <a:sysClr val="windowText" lastClr="000000"/>
                  </a:solidFill>
                </a:ln>
                <a:solidFill>
                  <a:schemeClr val="accent6">
                    <a:lumMod val="75000"/>
                  </a:schemeClr>
                </a:solidFill>
                <a:effectLst>
                  <a:outerShdw blurRad="50800" dist="38100" algn="l" rotWithShape="0">
                    <a:prstClr val="black">
                      <a:alpha val="40000"/>
                    </a:prstClr>
                  </a:outerShdw>
                </a:effectLst>
                <a:latin typeface="Arial Black" panose="020B0A04020102020204" pitchFamily="34" charset="0"/>
              </a:rPr>
              <a:t>Romans 12:6    PROPHECY / PREACHING:</a:t>
            </a:r>
          </a:p>
          <a:p>
            <a:pPr algn="l">
              <a:lnSpc>
                <a:spcPct val="110000"/>
              </a:lnSpc>
              <a:defRPr/>
            </a:pPr>
            <a:endParaRPr lang="en-US" sz="4800" b="1" dirty="0">
              <a:ln>
                <a:solidFill>
                  <a:sysClr val="windowText" lastClr="000000"/>
                </a:solidFill>
              </a:ln>
              <a:solidFill>
                <a:schemeClr val="accent6">
                  <a:lumMod val="75000"/>
                </a:schemeClr>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
        <p:nvSpPr>
          <p:cNvPr id="3" name="TextBox 2">
            <a:extLst>
              <a:ext uri="{FF2B5EF4-FFF2-40B4-BE49-F238E27FC236}">
                <a16:creationId xmlns:a16="http://schemas.microsoft.com/office/drawing/2014/main" id="{32193795-3224-4C7F-B859-6CA5FB66EC46}"/>
              </a:ext>
            </a:extLst>
          </p:cNvPr>
          <p:cNvSpPr txBox="1"/>
          <p:nvPr/>
        </p:nvSpPr>
        <p:spPr>
          <a:xfrm>
            <a:off x="940906" y="4187688"/>
            <a:ext cx="7209183" cy="156966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96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Peter &amp; Paul</a:t>
            </a:r>
          </a:p>
        </p:txBody>
      </p:sp>
    </p:spTree>
    <p:extLst>
      <p:ext uri="{BB962C8B-B14F-4D97-AF65-F5344CB8AC3E}">
        <p14:creationId xmlns:p14="http://schemas.microsoft.com/office/powerpoint/2010/main" val="116960563"/>
      </p:ext>
    </p:extLst>
  </p:cSld>
  <p:clrMapOvr>
    <a:masterClrMapping/>
  </p:clrMapOvr>
  <p:transition spd="slow">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Having then gifts differing according to the grace that is given to us, let us use them: …</a:t>
            </a: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or ministry, let us use it in our ministering</a:t>
            </a: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12:7</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617831538"/>
      </p:ext>
    </p:extLst>
  </p:cSld>
  <p:clrMapOvr>
    <a:masterClrMapping/>
  </p:clrMapOvr>
  <p:transition spd="slow">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Unwrap Your Gift:</a:t>
            </a:r>
          </a:p>
          <a:p>
            <a:pPr algn="l">
              <a:lnSpc>
                <a:spcPct val="110000"/>
              </a:lnSpc>
              <a:defRPr/>
            </a:pPr>
            <a:r>
              <a:rPr lang="en-US" sz="4800" b="1" dirty="0">
                <a:ln>
                  <a:solidFill>
                    <a:sysClr val="windowText" lastClr="000000"/>
                  </a:solidFill>
                </a:ln>
                <a:solidFill>
                  <a:schemeClr val="accent1">
                    <a:lumMod val="60000"/>
                    <a:lumOff val="40000"/>
                  </a:schemeClr>
                </a:solidFill>
                <a:effectLst>
                  <a:outerShdw blurRad="50800" dist="38100" algn="l" rotWithShape="0">
                    <a:prstClr val="black">
                      <a:alpha val="40000"/>
                    </a:prstClr>
                  </a:outerShdw>
                </a:effectLst>
                <a:latin typeface="Arial Black" panose="020B0A04020102020204" pitchFamily="34" charset="0"/>
              </a:rPr>
              <a:t>2.	R</a:t>
            </a:r>
            <a:r>
              <a:rPr lang="en-US" sz="4800" b="1" dirty="0" err="1">
                <a:ln>
                  <a:solidFill>
                    <a:sysClr val="windowText" lastClr="000000"/>
                  </a:solidFill>
                </a:ln>
                <a:solidFill>
                  <a:schemeClr val="accent1">
                    <a:lumMod val="60000"/>
                    <a:lumOff val="40000"/>
                  </a:schemeClr>
                </a:solidFill>
                <a:effectLst>
                  <a:outerShdw blurRad="50800" dist="38100" algn="l" rotWithShape="0">
                    <a:prstClr val="black">
                      <a:alpha val="40000"/>
                    </a:prstClr>
                  </a:outerShdw>
                </a:effectLst>
                <a:latin typeface="Arial Black" panose="020B0A04020102020204" pitchFamily="34" charset="0"/>
              </a:rPr>
              <a:t>omans</a:t>
            </a:r>
            <a:r>
              <a:rPr lang="en-US" sz="4800" b="1" dirty="0">
                <a:ln>
                  <a:solidFill>
                    <a:sysClr val="windowText" lastClr="000000"/>
                  </a:solidFill>
                </a:ln>
                <a:solidFill>
                  <a:schemeClr val="accent1">
                    <a:lumMod val="60000"/>
                    <a:lumOff val="40000"/>
                  </a:schemeClr>
                </a:solidFill>
                <a:effectLst>
                  <a:outerShdw blurRad="50800" dist="38100" algn="l" rotWithShape="0">
                    <a:prstClr val="black">
                      <a:alpha val="40000"/>
                    </a:prstClr>
                  </a:outerShdw>
                </a:effectLst>
                <a:latin typeface="Arial Black" panose="020B0A04020102020204" pitchFamily="34" charset="0"/>
              </a:rPr>
              <a:t> 12:7    	MINISTRY / HELPS 	SERVING:</a:t>
            </a:r>
          </a:p>
          <a:p>
            <a:pPr marL="914400" indent="-914400" algn="l">
              <a:lnSpc>
                <a:spcPct val="110000"/>
              </a:lnSpc>
              <a:buFontTx/>
              <a:buAutoNum type="arabicPeriod"/>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
        <p:nvSpPr>
          <p:cNvPr id="6" name="TextBox 5">
            <a:extLst>
              <a:ext uri="{FF2B5EF4-FFF2-40B4-BE49-F238E27FC236}">
                <a16:creationId xmlns:a16="http://schemas.microsoft.com/office/drawing/2014/main" id="{4B4FE10B-C82C-4879-A15C-E871E18ECA3C}"/>
              </a:ext>
            </a:extLst>
          </p:cNvPr>
          <p:cNvSpPr txBox="1"/>
          <p:nvPr/>
        </p:nvSpPr>
        <p:spPr>
          <a:xfrm>
            <a:off x="940906" y="4187688"/>
            <a:ext cx="7209183" cy="144655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88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Stephen</a:t>
            </a:r>
            <a:endParaRPr lang="en-US" sz="115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endParaRPr>
          </a:p>
        </p:txBody>
      </p:sp>
    </p:spTree>
    <p:extLst>
      <p:ext uri="{BB962C8B-B14F-4D97-AF65-F5344CB8AC3E}">
        <p14:creationId xmlns:p14="http://schemas.microsoft.com/office/powerpoint/2010/main" val="2576688264"/>
      </p:ext>
    </p:extLst>
  </p:cSld>
  <p:clrMapOvr>
    <a:masterClrMapping/>
  </p:clrMapOvr>
  <p:transition spd="slow">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Having then gifts differing according to the grace that is given to us, let us use them: …</a:t>
            </a: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he who teaches in teaching</a:t>
            </a: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12:7b</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2148794931"/>
      </p:ext>
    </p:extLst>
  </p:cSld>
  <p:clrMapOvr>
    <a:masterClrMapping/>
  </p:clrMapOvr>
  <p:transition spd="slow">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Unwrap Your Gift:</a:t>
            </a:r>
          </a:p>
          <a:p>
            <a:pPr algn="l">
              <a:lnSpc>
                <a:spcPct val="110000"/>
              </a:lnSpc>
              <a:defRPr/>
            </a:pPr>
            <a:r>
              <a:rPr lang="en-US" sz="4800" b="1" dirty="0">
                <a:ln>
                  <a:solidFill>
                    <a:sysClr val="windowText" lastClr="000000"/>
                  </a:solidFill>
                </a:ln>
                <a:solidFill>
                  <a:schemeClr val="accent4">
                    <a:lumMod val="60000"/>
                    <a:lumOff val="40000"/>
                  </a:schemeClr>
                </a:solidFill>
                <a:effectLst>
                  <a:outerShdw blurRad="50800" dist="38100" algn="l" rotWithShape="0">
                    <a:prstClr val="black">
                      <a:alpha val="40000"/>
                    </a:prstClr>
                  </a:outerShdw>
                </a:effectLst>
                <a:latin typeface="Arial Black" panose="020B0A04020102020204" pitchFamily="34" charset="0"/>
              </a:rPr>
              <a:t>3.	Romans 12:7b    	TEACHER:</a:t>
            </a:r>
          </a:p>
          <a:p>
            <a:pPr marL="914400" indent="-914400" algn="l">
              <a:lnSpc>
                <a:spcPct val="110000"/>
              </a:lnSpc>
              <a:buFontTx/>
              <a:buAutoNum type="arabicPeriod"/>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
        <p:nvSpPr>
          <p:cNvPr id="6" name="TextBox 5">
            <a:extLst>
              <a:ext uri="{FF2B5EF4-FFF2-40B4-BE49-F238E27FC236}">
                <a16:creationId xmlns:a16="http://schemas.microsoft.com/office/drawing/2014/main" id="{3BFE6DBE-5A1E-4677-8F7C-7F6FCB088414}"/>
              </a:ext>
            </a:extLst>
          </p:cNvPr>
          <p:cNvSpPr txBox="1"/>
          <p:nvPr/>
        </p:nvSpPr>
        <p:spPr>
          <a:xfrm>
            <a:off x="377689" y="4187688"/>
            <a:ext cx="8262729" cy="156966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96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Apollos / Paul</a:t>
            </a:r>
          </a:p>
        </p:txBody>
      </p:sp>
    </p:spTree>
    <p:extLst>
      <p:ext uri="{BB962C8B-B14F-4D97-AF65-F5344CB8AC3E}">
        <p14:creationId xmlns:p14="http://schemas.microsoft.com/office/powerpoint/2010/main" val="1737787770"/>
      </p:ext>
    </p:extLst>
  </p:cSld>
  <p:clrMapOvr>
    <a:masterClrMapping/>
  </p:clrMapOvr>
  <p:transition spd="slow">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Having then gifts differing according to the grace that is given to us, let us use them: …</a:t>
            </a: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he who exhorts in exhortation</a:t>
            </a: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12:8a</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3962015857"/>
      </p:ext>
    </p:extLst>
  </p:cSld>
  <p:clrMapOvr>
    <a:masterClrMapping/>
  </p:clrMapOvr>
  <p:transition spd="slow">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6">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Unwrap Your Gift:</a:t>
            </a:r>
          </a:p>
          <a:p>
            <a:pPr algn="l">
              <a:lnSpc>
                <a:spcPct val="110000"/>
              </a:lnSpc>
              <a:defRPr/>
            </a:pPr>
            <a:r>
              <a:rPr lang="en-US" sz="4800" b="1" dirty="0">
                <a:ln>
                  <a:solidFill>
                    <a:sysClr val="windowText" lastClr="000000"/>
                  </a:solidFill>
                </a:ln>
                <a:solidFill>
                  <a:schemeClr val="accent6">
                    <a:lumMod val="60000"/>
                    <a:lumOff val="40000"/>
                  </a:schemeClr>
                </a:solidFill>
                <a:effectLst>
                  <a:outerShdw blurRad="50800" dist="38100" algn="l" rotWithShape="0">
                    <a:prstClr val="black">
                      <a:alpha val="40000"/>
                    </a:prstClr>
                  </a:outerShdw>
                </a:effectLst>
                <a:latin typeface="Arial Black" panose="020B0A04020102020204" pitchFamily="34" charset="0"/>
              </a:rPr>
              <a:t>4.	Romans 12:8    	EXHORTATION / 	ENCOURAGEMENT:</a:t>
            </a:r>
          </a:p>
          <a:p>
            <a:pPr marL="914400" indent="-914400" algn="l">
              <a:lnSpc>
                <a:spcPct val="110000"/>
              </a:lnSpc>
              <a:buFontTx/>
              <a:buAutoNum type="arabicPeriod"/>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
        <p:nvSpPr>
          <p:cNvPr id="8" name="TextBox 7">
            <a:extLst>
              <a:ext uri="{FF2B5EF4-FFF2-40B4-BE49-F238E27FC236}">
                <a16:creationId xmlns:a16="http://schemas.microsoft.com/office/drawing/2014/main" id="{408AC0BA-C46E-4596-821A-BB39A983A0A8}"/>
              </a:ext>
            </a:extLst>
          </p:cNvPr>
          <p:cNvSpPr txBox="1"/>
          <p:nvPr/>
        </p:nvSpPr>
        <p:spPr>
          <a:xfrm>
            <a:off x="940906" y="4187688"/>
            <a:ext cx="7209183" cy="156966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9600" b="1" dirty="0" err="1">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Barnabus</a:t>
            </a:r>
            <a:endParaRPr lang="en-US" sz="96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endParaRPr>
          </a:p>
        </p:txBody>
      </p:sp>
    </p:spTree>
    <p:extLst>
      <p:ext uri="{BB962C8B-B14F-4D97-AF65-F5344CB8AC3E}">
        <p14:creationId xmlns:p14="http://schemas.microsoft.com/office/powerpoint/2010/main" val="3017103875"/>
      </p:ext>
    </p:extLst>
  </p:cSld>
  <p:clrMapOvr>
    <a:masterClrMapping/>
  </p:clrMapOvr>
  <p:transition spd="slow">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Having then gifts differing according to the grace that is given to us, let us use them: …</a:t>
            </a: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he who gives with liberality</a:t>
            </a: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12:8b</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3374769183"/>
      </p:ext>
    </p:extLst>
  </p:cSld>
  <p:clrMapOvr>
    <a:masterClrMapping/>
  </p:clrMapOvr>
  <p:transition spd="slow">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Unwrap Your Gift:</a:t>
            </a:r>
          </a:p>
          <a:p>
            <a:pPr algn="l">
              <a:lnSpc>
                <a:spcPct val="110000"/>
              </a:lnSpc>
              <a:defRPr/>
            </a:pPr>
            <a:r>
              <a:rPr lang="en-US" sz="4800" b="1" dirty="0">
                <a:ln>
                  <a:solidFill>
                    <a:sysClr val="windowText" lastClr="000000"/>
                  </a:solidFill>
                </a:ln>
                <a:solidFill>
                  <a:schemeClr val="accent2">
                    <a:lumMod val="75000"/>
                  </a:schemeClr>
                </a:solidFill>
                <a:effectLst>
                  <a:outerShdw blurRad="50800" dist="38100" algn="l" rotWithShape="0">
                    <a:prstClr val="black">
                      <a:alpha val="40000"/>
                    </a:prstClr>
                  </a:outerShdw>
                </a:effectLst>
                <a:latin typeface="Arial Black" panose="020B0A04020102020204" pitchFamily="34" charset="0"/>
              </a:rPr>
              <a:t>5.	Romans 12:8b    	GIVING:</a:t>
            </a:r>
          </a:p>
          <a:p>
            <a:pPr marL="914400" indent="-914400" algn="l">
              <a:lnSpc>
                <a:spcPct val="110000"/>
              </a:lnSpc>
              <a:buFontTx/>
              <a:buAutoNum type="arabicPeriod"/>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
        <p:nvSpPr>
          <p:cNvPr id="6" name="TextBox 5">
            <a:extLst>
              <a:ext uri="{FF2B5EF4-FFF2-40B4-BE49-F238E27FC236}">
                <a16:creationId xmlns:a16="http://schemas.microsoft.com/office/drawing/2014/main" id="{4BC814AE-61AC-46B4-8739-22FD26366D43}"/>
              </a:ext>
            </a:extLst>
          </p:cNvPr>
          <p:cNvSpPr txBox="1"/>
          <p:nvPr/>
        </p:nvSpPr>
        <p:spPr>
          <a:xfrm>
            <a:off x="940906" y="3458828"/>
            <a:ext cx="7209183" cy="333937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115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The</a:t>
            </a:r>
            <a:r>
              <a:rPr lang="en-US" sz="96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 </a:t>
            </a:r>
            <a:r>
              <a:rPr lang="en-US" sz="115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Early</a:t>
            </a:r>
            <a:r>
              <a:rPr lang="en-US" sz="96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 Church</a:t>
            </a:r>
          </a:p>
        </p:txBody>
      </p:sp>
    </p:spTree>
    <p:extLst>
      <p:ext uri="{BB962C8B-B14F-4D97-AF65-F5344CB8AC3E}">
        <p14:creationId xmlns:p14="http://schemas.microsoft.com/office/powerpoint/2010/main" val="1453947354"/>
      </p:ext>
    </p:extLst>
  </p:cSld>
  <p:clrMapOvr>
    <a:masterClrMapping/>
  </p:clrMapOvr>
  <p:transition spd="slow">
    <p:fade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Having then gifts differing according to the grace that is given to us, let us use them: …</a:t>
            </a: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he who leads with diligence</a:t>
            </a: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12:8c</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3538699052"/>
      </p:ext>
    </p:extLst>
  </p:cSld>
  <p:clrMapOvr>
    <a:masterClrMapping/>
  </p:clrMapOvr>
  <p:transition spd="slow">
    <p:fade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lnSpcReduction="100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Unwrap Your Gift:</a:t>
            </a:r>
          </a:p>
          <a:p>
            <a:pPr algn="l">
              <a:lnSpc>
                <a:spcPct val="110000"/>
              </a:lnSpc>
              <a:defRPr/>
            </a:pPr>
            <a:r>
              <a:rPr lang="en-US" sz="4800" b="1" dirty="0">
                <a:ln>
                  <a:solidFill>
                    <a:sysClr val="windowText" lastClr="000000"/>
                  </a:solidFill>
                </a:ln>
                <a:solidFill>
                  <a:srgbClr val="4472C4">
                    <a:lumMod val="60000"/>
                    <a:lumOff val="40000"/>
                  </a:srgbClr>
                </a:solidFill>
                <a:effectLst>
                  <a:outerShdw blurRad="50800" dist="38100" algn="l" rotWithShape="0">
                    <a:prstClr val="black">
                      <a:alpha val="40000"/>
                    </a:prstClr>
                  </a:outerShdw>
                </a:effectLst>
                <a:latin typeface="Arial Black" panose="020B0A04020102020204" pitchFamily="34" charset="0"/>
              </a:rPr>
              <a:t>6.	Romans 12:8c    	LEADERSHIP / 	ADMINISTRATION:</a:t>
            </a:r>
          </a:p>
          <a:p>
            <a:pPr marL="914400" indent="-914400" algn="l">
              <a:lnSpc>
                <a:spcPct val="110000"/>
              </a:lnSpc>
              <a:buFontTx/>
              <a:buAutoNum type="arabicPeriod"/>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
        <p:nvSpPr>
          <p:cNvPr id="6" name="TextBox 5">
            <a:extLst>
              <a:ext uri="{FF2B5EF4-FFF2-40B4-BE49-F238E27FC236}">
                <a16:creationId xmlns:a16="http://schemas.microsoft.com/office/drawing/2014/main" id="{077D4605-A8BA-469B-9887-E5C5A723DDDD}"/>
              </a:ext>
            </a:extLst>
          </p:cNvPr>
          <p:cNvSpPr txBox="1"/>
          <p:nvPr/>
        </p:nvSpPr>
        <p:spPr>
          <a:xfrm>
            <a:off x="940906" y="4187688"/>
            <a:ext cx="7209183" cy="156966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96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Timothy</a:t>
            </a:r>
          </a:p>
        </p:txBody>
      </p:sp>
    </p:spTree>
    <p:extLst>
      <p:ext uri="{BB962C8B-B14F-4D97-AF65-F5344CB8AC3E}">
        <p14:creationId xmlns:p14="http://schemas.microsoft.com/office/powerpoint/2010/main" val="215369451"/>
      </p:ext>
    </p:extLst>
  </p:cSld>
  <p:clrMapOvr>
    <a:masterClrMapping/>
  </p:clrMapOvr>
  <p:transition spd="slow">
    <p:fade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Having then gifts differing according to the grace that is given to us, let us use them: …</a:t>
            </a: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he who shows mercy with cheerfulness</a:t>
            </a: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12:8e</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4007263791"/>
      </p:ext>
    </p:extLst>
  </p:cSld>
  <p:clrMapOvr>
    <a:masterClrMapping/>
  </p:clrMapOvr>
  <p:transition spd="slow">
    <p:fade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prstClr val="black"/>
              <a:schemeClr val="bg1">
                <a:tint val="45000"/>
                <a:satMod val="400000"/>
              </a:schemeClr>
            </a:duotone>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Unwrap Your Gift:</a:t>
            </a:r>
          </a:p>
          <a:p>
            <a:pPr algn="l">
              <a:lnSpc>
                <a:spcPct val="110000"/>
              </a:lnSpc>
              <a:defRPr/>
            </a:pPr>
            <a:r>
              <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rPr>
              <a:t>7.	Romans 12:8d    	MERCY:</a:t>
            </a:r>
          </a:p>
          <a:p>
            <a:pPr marL="914400" indent="-914400" algn="l">
              <a:lnSpc>
                <a:spcPct val="110000"/>
              </a:lnSpc>
              <a:buFontTx/>
              <a:buAutoNum type="arabicPeriod"/>
              <a:defRPr/>
            </a:pPr>
            <a:endParaRPr lang="en-US" sz="4800" b="1" dirty="0">
              <a:ln>
                <a:solidFill>
                  <a:sysClr val="windowText" lastClr="000000"/>
                </a:solidFill>
              </a:ln>
              <a:solidFill>
                <a:srgbClr val="FFC000"/>
              </a:solidFill>
              <a:effectLst>
                <a:outerShdw blurRad="50800" dist="38100" algn="l" rotWithShape="0">
                  <a:prstClr val="black">
                    <a:alpha val="40000"/>
                  </a:prstClr>
                </a:outerShdw>
              </a:effectLst>
              <a:latin typeface="Arial Black" panose="020B0A04020102020204" pitchFamily="34" charset="0"/>
            </a:endParaRPr>
          </a:p>
          <a:p>
            <a:pPr algn="l">
              <a:lnSpc>
                <a:spcPct val="110000"/>
              </a:lnSpc>
              <a:defRPr/>
            </a:pPr>
            <a:endPar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endParaRPr>
          </a:p>
          <a:p>
            <a:pPr algn="l">
              <a:defRPr/>
            </a:pPr>
            <a:r>
              <a:rPr lang="en-US" sz="4800" b="1" dirty="0">
                <a:ln>
                  <a:solidFill>
                    <a:sysClr val="windowText" lastClr="000000"/>
                  </a:solidFill>
                </a:ln>
                <a:solidFill>
                  <a:prstClr val="white"/>
                </a:solidFill>
                <a:effectLst>
                  <a:outerShdw blurRad="50800" dist="38100" algn="l" rotWithShape="0">
                    <a:prstClr val="black">
                      <a:alpha val="40000"/>
                    </a:prstClr>
                  </a:outerShdw>
                </a:effectLst>
                <a:latin typeface="Arial Black" panose="020B0A04020102020204" pitchFamily="34" charset="0"/>
              </a:rPr>
              <a:t> </a:t>
            </a:r>
          </a:p>
        </p:txBody>
      </p:sp>
      <p:sp>
        <p:nvSpPr>
          <p:cNvPr id="6" name="TextBox 5">
            <a:extLst>
              <a:ext uri="{FF2B5EF4-FFF2-40B4-BE49-F238E27FC236}">
                <a16:creationId xmlns:a16="http://schemas.microsoft.com/office/drawing/2014/main" id="{E4EF0F5A-AA5C-4346-BA5F-2592AE0DB3BC}"/>
              </a:ext>
            </a:extLst>
          </p:cNvPr>
          <p:cNvSpPr txBox="1"/>
          <p:nvPr/>
        </p:nvSpPr>
        <p:spPr>
          <a:xfrm>
            <a:off x="940906" y="4187688"/>
            <a:ext cx="7209183" cy="156966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9600" b="1" dirty="0">
                <a:ln w="22225">
                  <a:solidFill>
                    <a:schemeClr val="tx1"/>
                  </a:solidFill>
                  <a:prstDash val="solid"/>
                </a:ln>
                <a:solidFill>
                  <a:srgbClr val="FFC000"/>
                </a:solidFill>
                <a:effectLst>
                  <a:glow rad="63500">
                    <a:schemeClr val="accent4">
                      <a:satMod val="175000"/>
                      <a:alpha val="40000"/>
                    </a:schemeClr>
                  </a:glow>
                </a:effectLst>
                <a:latin typeface="Old English Text MT" panose="03040902040508030806" pitchFamily="66" charset="0"/>
              </a:rPr>
              <a:t>Dorcus</a:t>
            </a:r>
          </a:p>
        </p:txBody>
      </p:sp>
    </p:spTree>
    <p:extLst>
      <p:ext uri="{BB962C8B-B14F-4D97-AF65-F5344CB8AC3E}">
        <p14:creationId xmlns:p14="http://schemas.microsoft.com/office/powerpoint/2010/main" val="3593583946"/>
      </p:ext>
    </p:extLst>
  </p:cSld>
  <p:clrMapOvr>
    <a:masterClrMapping/>
  </p:clrMapOvr>
  <p:transition spd="slow">
    <p:fade thruBlk="1"/>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defRPr/>
            </a:pPr>
            <a:r>
              <a:rPr lang="en-US" sz="4800" dirty="0">
                <a:ln w="0">
                  <a:solidFill>
                    <a:prstClr val="black"/>
                  </a:solidFill>
                </a:ln>
                <a:solidFill>
                  <a:srgbClr val="FFFF00"/>
                </a:solidFill>
                <a:effectLst>
                  <a:outerShdw blurRad="50800" dist="38100" dir="2700000" algn="tl" rotWithShape="0">
                    <a:prstClr val="black">
                      <a:alpha val="40000"/>
                    </a:prstClr>
                  </a:outerShdw>
                </a:effectLst>
                <a:latin typeface="Arial Rounded MT Bold" panose="020F0704030504030204" pitchFamily="34" charset="0"/>
              </a:rPr>
              <a:t>Let love be without hypocrisy</a:t>
            </a: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Abhor what is evil. Cling to what is good. </a:t>
            </a:r>
            <a:r>
              <a:rPr lang="en-US" sz="4800" dirty="0">
                <a:ln w="0">
                  <a:solidFill>
                    <a:prstClr val="black"/>
                  </a:solidFill>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Romans 12:9a</a:t>
            </a:r>
          </a:p>
          <a:p>
            <a:pPr>
              <a:lnSpc>
                <a:spcPct val="110000"/>
              </a:lnSpc>
              <a:defRPr/>
            </a:pPr>
            <a:endPar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endParaRPr>
          </a:p>
          <a:p>
            <a:pPr>
              <a:defRPr/>
            </a:pPr>
            <a:r>
              <a:rPr lang="en-US" sz="4800" dirty="0">
                <a:ln w="0">
                  <a:solidFill>
                    <a:prstClr val="black"/>
                  </a:solidFill>
                </a:ln>
                <a:solidFill>
                  <a:srgbClr val="4472C4"/>
                </a:solidFill>
                <a:effectLst>
                  <a:outerShdw blurRad="50800" dist="38100" dir="2700000" algn="tl" rotWithShape="0">
                    <a:prstClr val="black">
                      <a:alpha val="40000"/>
                    </a:prstClr>
                  </a:outerShdw>
                </a:effectLst>
                <a:latin typeface="Arial Rounded MT Bold" panose="020F0704030504030204" pitchFamily="34" charset="0"/>
              </a:rPr>
              <a:t> </a:t>
            </a:r>
          </a:p>
        </p:txBody>
      </p:sp>
    </p:spTree>
    <p:extLst>
      <p:ext uri="{BB962C8B-B14F-4D97-AF65-F5344CB8AC3E}">
        <p14:creationId xmlns:p14="http://schemas.microsoft.com/office/powerpoint/2010/main" val="600587581"/>
      </p:ext>
    </p:extLst>
  </p:cSld>
  <p:clrMapOvr>
    <a:masterClrMapping/>
  </p:clrMapOvr>
  <p:transition spd="slow">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Let love be without hypocrisy.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Abhor what is evil</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Cling to what is good. </a:t>
            </a:r>
            <a:r>
              <a:rPr kumimoji="0" lang="en-US" sz="4800" b="0" i="0" u="none" strike="noStrike" kern="1200" cap="none" spc="0" normalizeH="0" baseline="0" noProof="0" dirty="0">
                <a:ln w="0">
                  <a:solidFill>
                    <a:prstClr val="black"/>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12:9b</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3715000733"/>
      </p:ext>
    </p:extLst>
  </p:cSld>
  <p:clrMapOvr>
    <a:masterClrMapping/>
  </p:clrMapOvr>
  <p:transition spd="slow">
    <p:fade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B386A2-F774-4920-A01D-8C39BC698D72}"/>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7" t="-85" r="17834" b="4428"/>
          <a:stretch/>
        </p:blipFill>
        <p:spPr>
          <a:xfrm>
            <a:off x="-4142" y="0"/>
            <a:ext cx="9148143" cy="6863790"/>
          </a:xfrm>
          <a:prstGeom prst="rect">
            <a:avLst/>
          </a:prstGeom>
        </p:spPr>
      </p:pic>
      <p:sp>
        <p:nvSpPr>
          <p:cNvPr id="2" name="Title 1">
            <a:extLst>
              <a:ext uri="{FF2B5EF4-FFF2-40B4-BE49-F238E27FC236}">
                <a16:creationId xmlns:a16="http://schemas.microsoft.com/office/drawing/2014/main" id="{A5ABDEED-370D-42AE-9673-B6A70AAAC9A1}"/>
              </a:ext>
            </a:extLst>
          </p:cNvPr>
          <p:cNvSpPr>
            <a:spLocks noGrp="1"/>
          </p:cNvSpPr>
          <p:nvPr>
            <p:ph type="ctrTitle"/>
          </p:nvPr>
        </p:nvSpPr>
        <p:spPr>
          <a:xfrm>
            <a:off x="683728" y="418375"/>
            <a:ext cx="7772400" cy="687250"/>
          </a:xfrm>
        </p:spPr>
        <p:txBody>
          <a:bodyPr>
            <a:normAutofit/>
            <a:scene3d>
              <a:camera prst="orthographicFront"/>
              <a:lightRig rig="threePt" dir="t"/>
            </a:scene3d>
            <a:sp3d extrusionH="57150">
              <a:bevelT w="38100" h="38100"/>
            </a:sp3d>
          </a:bodyPr>
          <a:lstStyle/>
          <a:p>
            <a:r>
              <a:rPr lang="en-US" sz="3200" b="1" dirty="0">
                <a:ln>
                  <a:solidFill>
                    <a:sysClr val="windowText" lastClr="000000"/>
                  </a:solidFill>
                </a:ln>
                <a:solidFill>
                  <a:schemeClr val="accent1"/>
                </a:solidFill>
                <a:effectLst>
                  <a:outerShdw blurRad="50800" dist="38100" algn="l" rotWithShape="0">
                    <a:prstClr val="black">
                      <a:alpha val="40000"/>
                    </a:prstClr>
                  </a:outerShdw>
                </a:effectLst>
                <a:latin typeface="Arial Black" panose="020B0A04020102020204" pitchFamily="34" charset="0"/>
              </a:rPr>
              <a:t>Unwrapping Your Spiritual Gifts</a:t>
            </a:r>
          </a:p>
        </p:txBody>
      </p:sp>
      <p:sp>
        <p:nvSpPr>
          <p:cNvPr id="7" name="Title 1">
            <a:extLst>
              <a:ext uri="{FF2B5EF4-FFF2-40B4-BE49-F238E27FC236}">
                <a16:creationId xmlns:a16="http://schemas.microsoft.com/office/drawing/2014/main" id="{DF13CE14-9F17-4D5B-9719-B5127789D1B5}"/>
              </a:ext>
            </a:extLst>
          </p:cNvPr>
          <p:cNvSpPr txBox="1">
            <a:spLocks/>
          </p:cNvSpPr>
          <p:nvPr/>
        </p:nvSpPr>
        <p:spPr>
          <a:xfrm>
            <a:off x="683728" y="1105625"/>
            <a:ext cx="7772400" cy="5083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Let love be without hypocrisy. Abhor what is evil. </a:t>
            </a:r>
            <a:r>
              <a:rPr kumimoji="0" lang="en-US" sz="4800" b="0" i="0" u="none" strike="noStrike" kern="1200" cap="none" spc="0" normalizeH="0" baseline="0" noProof="0" dirty="0">
                <a:ln w="0">
                  <a:solidFill>
                    <a:prstClr val="black"/>
                  </a:solidFill>
                </a:ln>
                <a:solidFill>
                  <a:srgbClr val="FFFF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Cling to what is good</a:t>
            </a: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r>
              <a:rPr kumimoji="0" lang="en-US" sz="4800" b="0" i="0" u="none" strike="noStrike" kern="1200" cap="none" spc="0" normalizeH="0" baseline="0" noProof="0" dirty="0">
                <a:ln w="0">
                  <a:solidFill>
                    <a:prstClr val="black"/>
                  </a:solidFill>
                </a:ln>
                <a:solidFill>
                  <a:srgbClr val="FF0000"/>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Romans 12:9c</a:t>
            </a:r>
          </a:p>
          <a:p>
            <a:pPr marL="0" marR="0" lvl="0" indent="0" algn="ctr" defTabSz="914400" rtl="0" eaLnBrk="1" fontAlgn="auto" latinLnBrk="0" hangingPunct="1">
              <a:lnSpc>
                <a:spcPct val="110000"/>
              </a:lnSpc>
              <a:spcBef>
                <a:spcPct val="0"/>
              </a:spcBef>
              <a:spcAft>
                <a:spcPts val="0"/>
              </a:spcAft>
              <a:buClrTx/>
              <a:buSzTx/>
              <a:buFontTx/>
              <a:buNone/>
              <a:tabLst/>
              <a:defRPr/>
            </a:pPr>
            <a:endPar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w="0">
                  <a:solidFill>
                    <a:prstClr val="black"/>
                  </a:solidFill>
                </a:ln>
                <a:solidFill>
                  <a:srgbClr val="4472C4"/>
                </a:solidFill>
                <a:effectLst>
                  <a:outerShdw blurRad="50800" dist="38100" dir="2700000" algn="tl" rotWithShape="0">
                    <a:prstClr val="black">
                      <a:alpha val="40000"/>
                    </a:prstClr>
                  </a:outerShdw>
                </a:effectLst>
                <a:uLnTx/>
                <a:uFillTx/>
                <a:latin typeface="Arial Rounded MT Bold" panose="020F0704030504030204" pitchFamily="34" charset="0"/>
                <a:ea typeface="+mj-ea"/>
                <a:cs typeface="+mj-cs"/>
              </a:rPr>
              <a:t> </a:t>
            </a:r>
          </a:p>
        </p:txBody>
      </p:sp>
    </p:spTree>
    <p:extLst>
      <p:ext uri="{BB962C8B-B14F-4D97-AF65-F5344CB8AC3E}">
        <p14:creationId xmlns:p14="http://schemas.microsoft.com/office/powerpoint/2010/main" val="1883310385"/>
      </p:ext>
    </p:extLst>
  </p:cSld>
  <p:clrMapOvr>
    <a:masterClrMapping/>
  </p:clrMapOvr>
  <p:transition spd="slow">
    <p:fade thruBlk="1"/>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1217</TotalTime>
  <Words>2171</Words>
  <Application>Microsoft Office PowerPoint</Application>
  <PresentationFormat>On-screen Show (4:3)</PresentationFormat>
  <Paragraphs>483</Paragraphs>
  <Slides>73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73</vt:i4>
      </vt:variant>
    </vt:vector>
  </HeadingPairs>
  <TitlesOfParts>
    <vt:vector size="81" baseType="lpstr">
      <vt:lpstr>Arial</vt:lpstr>
      <vt:lpstr>Arial Black</vt:lpstr>
      <vt:lpstr>Arial Rounded MT Bold</vt:lpstr>
      <vt:lpstr>Calibri</vt:lpstr>
      <vt:lpstr>Calibri Light</vt:lpstr>
      <vt:lpstr>Old English Text MT</vt:lpstr>
      <vt:lpstr>Office Theme</vt:lpstr>
      <vt:lpstr>1_Office Theme</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PowerPoint Presentation</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PowerPoint Presentation</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lpstr>Unwrapping Your Spiritual Gifts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Unwrapping Your Spiritual Gifts</dc:title>
  <dc:creator> </dc:creator>
  <cp:lastModifiedBy> </cp:lastModifiedBy>
  <cp:revision>29</cp:revision>
  <dcterms:created xsi:type="dcterms:W3CDTF">2019-03-28T16:25:28Z</dcterms:created>
  <dcterms:modified xsi:type="dcterms:W3CDTF">2019-05-07T18:24:45Z</dcterms:modified>
</cp:coreProperties>
</file>