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94" r:id="rId4"/>
    <p:sldId id="295" r:id="rId5"/>
    <p:sldId id="296" r:id="rId6"/>
    <p:sldId id="279" r:id="rId7"/>
    <p:sldId id="280" r:id="rId8"/>
    <p:sldId id="259" r:id="rId9"/>
    <p:sldId id="270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71" r:id="rId25"/>
    <p:sldId id="258" r:id="rId26"/>
    <p:sldId id="264" r:id="rId27"/>
    <p:sldId id="265" r:id="rId28"/>
    <p:sldId id="266" r:id="rId29"/>
    <p:sldId id="267" r:id="rId30"/>
    <p:sldId id="268" r:id="rId31"/>
    <p:sldId id="299" r:id="rId32"/>
    <p:sldId id="260" r:id="rId33"/>
    <p:sldId id="289" r:id="rId34"/>
    <p:sldId id="288" r:id="rId35"/>
    <p:sldId id="269" r:id="rId36"/>
    <p:sldId id="261" r:id="rId37"/>
    <p:sldId id="291" r:id="rId38"/>
    <p:sldId id="292" r:id="rId39"/>
    <p:sldId id="290" r:id="rId40"/>
    <p:sldId id="293" r:id="rId41"/>
    <p:sldId id="300" r:id="rId42"/>
    <p:sldId id="297" r:id="rId43"/>
    <p:sldId id="298" r:id="rId44"/>
    <p:sldId id="257" r:id="rId4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5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1C9B2-5590-40C3-9A03-56FCAECB363A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A065-65A6-4A3C-B195-3AC0E3BE8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103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1C9B2-5590-40C3-9A03-56FCAECB363A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A065-65A6-4A3C-B195-3AC0E3BE8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236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1C9B2-5590-40C3-9A03-56FCAECB363A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A065-65A6-4A3C-B195-3AC0E3BE8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230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1C9B2-5590-40C3-9A03-56FCAECB363A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A065-65A6-4A3C-B195-3AC0E3BE8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929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1C9B2-5590-40C3-9A03-56FCAECB363A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A065-65A6-4A3C-B195-3AC0E3BE8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043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1C9B2-5590-40C3-9A03-56FCAECB363A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A065-65A6-4A3C-B195-3AC0E3BE8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75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1C9B2-5590-40C3-9A03-56FCAECB363A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A065-65A6-4A3C-B195-3AC0E3BE8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998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1C9B2-5590-40C3-9A03-56FCAECB363A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A065-65A6-4A3C-B195-3AC0E3BE8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483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1C9B2-5590-40C3-9A03-56FCAECB363A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A065-65A6-4A3C-B195-3AC0E3BE8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944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1C9B2-5590-40C3-9A03-56FCAECB363A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A065-65A6-4A3C-B195-3AC0E3BE8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70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1C9B2-5590-40C3-9A03-56FCAECB363A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A065-65A6-4A3C-B195-3AC0E3BE8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537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31C9B2-5590-40C3-9A03-56FCAECB363A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0A065-65A6-4A3C-B195-3AC0E3BE8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095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0FA3C-7E84-4115-9096-D469FB99A8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D92368-8F50-41A4-8F6C-C4B120A03D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900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173" name="Picture 2" descr="Holy Bible with the american flag">
            <a:extLst>
              <a:ext uri="{FF2B5EF4-FFF2-40B4-BE49-F238E27FC236}">
                <a16:creationId xmlns:a16="http://schemas.microsoft.com/office/drawing/2014/main" id="{8CAE3400-9F03-48E5-B34C-2ADBE3060AC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2"/>
          <a:stretch/>
        </p:blipFill>
        <p:spPr bwMode="auto">
          <a:xfrm>
            <a:off x="20" y="-1"/>
            <a:ext cx="9143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AE2E08-E333-4FC8-87C8-A9427D52C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7896" y="503583"/>
            <a:ext cx="7620000" cy="5989982"/>
          </a:xfrm>
        </p:spPr>
        <p:txBody>
          <a:bodyPr vert="horz" lIns="91440" tIns="45720" rIns="91440" bIns="45720" rtlCol="0" anchor="b">
            <a:normAutofit fontScale="9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6700" dirty="0">
                <a:ln w="0"/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cs typeface="Aldhabi" panose="020B0604020202020204" pitchFamily="2" charset="-78"/>
              </a:rPr>
              <a:t>When Do We Submit to Human Government? </a:t>
            </a:r>
            <a:r>
              <a:rPr lang="en-US" sz="5300" i="1" dirty="0">
                <a:ln w="0"/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cs typeface="Aldhabi" panose="020B0604020202020204" pitchFamily="2" charset="-78"/>
              </a:rPr>
              <a:t>(Unleashing the Power of the Gospel in America)</a:t>
            </a:r>
            <a:br>
              <a:rPr lang="en-US" sz="5300" i="1" dirty="0">
                <a:ln w="0"/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cs typeface="Aldhabi" panose="020B0604020202020204" pitchFamily="2" charset="-78"/>
              </a:rPr>
            </a:br>
            <a:r>
              <a:rPr lang="en-US" sz="73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dhabi" panose="020B0604020202020204" pitchFamily="2" charset="-78"/>
                <a:cs typeface="Aldhabi" panose="020B0604020202020204" pitchFamily="2" charset="-78"/>
              </a:rPr>
              <a:t>Romans 13:1-7</a:t>
            </a:r>
            <a:br>
              <a:rPr lang="en-US" sz="8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dhabi" panose="020B0604020202020204" pitchFamily="2" charset="-78"/>
                <a:cs typeface="Aldhabi" panose="020B0604020202020204" pitchFamily="2" charset="-78"/>
              </a:rPr>
            </a:br>
            <a:endParaRPr lang="en-US" sz="8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dhabi" panose="020B0604020202020204" pitchFamily="2" charset="-78"/>
              <a:cs typeface="Aldhabi" panose="020B0604020202020204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695246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38094-7672-4C5C-8931-892431BA7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BD3F54-4F4D-4128-A373-3C1716B005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8914" name="Picture 2" descr="Image result for picture of America falling apart">
            <a:extLst>
              <a:ext uri="{FF2B5EF4-FFF2-40B4-BE49-F238E27FC236}">
                <a16:creationId xmlns:a16="http://schemas.microsoft.com/office/drawing/2014/main" id="{F8C8AA8A-EAC5-4085-91EE-3A067200A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143"/>
            <a:ext cx="9144000" cy="6867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988B9A9-8D55-4466-A075-A3D10CB11D39}"/>
              </a:ext>
            </a:extLst>
          </p:cNvPr>
          <p:cNvSpPr txBox="1"/>
          <p:nvPr/>
        </p:nvSpPr>
        <p:spPr>
          <a:xfrm>
            <a:off x="628650" y="461548"/>
            <a:ext cx="44129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Is God Done With America?</a:t>
            </a:r>
          </a:p>
        </p:txBody>
      </p:sp>
    </p:spTree>
    <p:extLst>
      <p:ext uri="{BB962C8B-B14F-4D97-AF65-F5344CB8AC3E}">
        <p14:creationId xmlns:p14="http://schemas.microsoft.com/office/powerpoint/2010/main" val="3391300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A807C-F872-4EF3-A611-B969A0B4C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D809BE-C69D-47C6-87CC-A9E5573AFC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9938" name="Picture 2" descr="Related image">
            <a:extLst>
              <a:ext uri="{FF2B5EF4-FFF2-40B4-BE49-F238E27FC236}">
                <a16:creationId xmlns:a16="http://schemas.microsoft.com/office/drawing/2014/main" id="{7CBD7189-9964-42DF-A0E7-7068EF6087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4" r="570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B8FB122-EAF1-409B-B468-F62CA418C4A6}"/>
              </a:ext>
            </a:extLst>
          </p:cNvPr>
          <p:cNvSpPr txBox="1"/>
          <p:nvPr/>
        </p:nvSpPr>
        <p:spPr>
          <a:xfrm>
            <a:off x="628650" y="5661877"/>
            <a:ext cx="77922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So Much Shame…</a:t>
            </a:r>
          </a:p>
        </p:txBody>
      </p:sp>
    </p:spTree>
    <p:extLst>
      <p:ext uri="{BB962C8B-B14F-4D97-AF65-F5344CB8AC3E}">
        <p14:creationId xmlns:p14="http://schemas.microsoft.com/office/powerpoint/2010/main" val="1469665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Christian Flag Background">
            <a:extLst>
              <a:ext uri="{FF2B5EF4-FFF2-40B4-BE49-F238E27FC236}">
                <a16:creationId xmlns:a16="http://schemas.microsoft.com/office/drawing/2014/main" id="{F84D6E97-3EFE-47D7-B5E4-736A31686F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2"/>
          <a:stretch/>
        </p:blipFill>
        <p:spPr bwMode="auto">
          <a:xfrm>
            <a:off x="20" y="1"/>
            <a:ext cx="9143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52476D-45F8-4C1D-A208-0F17A276E2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415408"/>
            <a:ext cx="6858000" cy="1700351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Pledge to the     Christian Flag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5C43AD-715D-4B80-A79A-02D542FDC4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1878" y="2115759"/>
            <a:ext cx="7580244" cy="4483823"/>
          </a:xfrm>
        </p:spPr>
        <p:txBody>
          <a:bodyPr>
            <a:normAutofit fontScale="92500" lnSpcReduction="10000"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I Pledge allegiance to the         Christian Flag</a:t>
            </a:r>
          </a:p>
          <a:p>
            <a:r>
              <a:rPr lang="en-US" sz="4000" dirty="0">
                <a:solidFill>
                  <a:srgbClr val="FFFFFF"/>
                </a:solidFill>
              </a:rPr>
              <a:t>And to the Savior: for Who’s Kingdom it stands,</a:t>
            </a:r>
          </a:p>
          <a:p>
            <a:r>
              <a:rPr lang="en-US" sz="4000" dirty="0">
                <a:solidFill>
                  <a:srgbClr val="FFFFFF"/>
                </a:solidFill>
              </a:rPr>
              <a:t>One Savior: Crucified, Risen and            Coming Again,</a:t>
            </a:r>
          </a:p>
          <a:p>
            <a:r>
              <a:rPr lang="en-US" sz="4000" dirty="0">
                <a:solidFill>
                  <a:srgbClr val="FFFFFF"/>
                </a:solidFill>
              </a:rPr>
              <a:t>With Life and Liberty,                            for all who believe</a:t>
            </a:r>
          </a:p>
          <a:p>
            <a:endParaRPr lang="en-US" sz="4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8311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340" name="Picture 4" descr="Related image">
            <a:extLst>
              <a:ext uri="{FF2B5EF4-FFF2-40B4-BE49-F238E27FC236}">
                <a16:creationId xmlns:a16="http://schemas.microsoft.com/office/drawing/2014/main" id="{A8050202-7B69-4E4B-8FAF-27FF212C03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E226C43E-5D32-4D48-89DC-1782DB7E2554}"/>
              </a:ext>
            </a:extLst>
          </p:cNvPr>
          <p:cNvSpPr txBox="1">
            <a:spLocks/>
          </p:cNvSpPr>
          <p:nvPr/>
        </p:nvSpPr>
        <p:spPr>
          <a:xfrm>
            <a:off x="1143000" y="344558"/>
            <a:ext cx="6858000" cy="21866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Pledge to the American Flag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515340E3-7B5F-4DC8-836C-B782FC56AA8E}"/>
              </a:ext>
            </a:extLst>
          </p:cNvPr>
          <p:cNvSpPr txBox="1">
            <a:spLocks/>
          </p:cNvSpPr>
          <p:nvPr/>
        </p:nvSpPr>
        <p:spPr>
          <a:xfrm>
            <a:off x="781878" y="2531166"/>
            <a:ext cx="7580244" cy="388288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 Pledge Allegiance to the flag        of the United States of America    and to the Republic,                        for which it stands,                         One Nation, Under God,           Indivisible, with Liberty                  and Justice for ALL.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14291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Holy Bible with American Flag">
            <a:extLst>
              <a:ext uri="{FF2B5EF4-FFF2-40B4-BE49-F238E27FC236}">
                <a16:creationId xmlns:a16="http://schemas.microsoft.com/office/drawing/2014/main" id="{036EAAB3-0913-4412-AC64-73CD844FC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r="-1" b="-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F5894FC-F1AF-49E3-911C-C6F1CCF7BDC0}"/>
              </a:ext>
            </a:extLst>
          </p:cNvPr>
          <p:cNvSpPr txBox="1">
            <a:spLocks/>
          </p:cNvSpPr>
          <p:nvPr/>
        </p:nvSpPr>
        <p:spPr>
          <a:xfrm>
            <a:off x="1143000" y="335010"/>
            <a:ext cx="6858000" cy="17003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j-ea"/>
                <a:cs typeface="+mj-cs"/>
              </a:rPr>
              <a:t>Pledge to the Bible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43D35FB-2284-4F8A-9A28-28B7A99DA3E5}"/>
              </a:ext>
            </a:extLst>
          </p:cNvPr>
          <p:cNvSpPr txBox="1">
            <a:spLocks/>
          </p:cNvSpPr>
          <p:nvPr/>
        </p:nvSpPr>
        <p:spPr>
          <a:xfrm>
            <a:off x="781878" y="2067339"/>
            <a:ext cx="7580244" cy="4346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 Pledge Allegiance to the Bible, God’s Holy Word,                           I will make it a lamp unto my feet and a light unto my path,     I will hide God’s Word in my heart, that I might not sin   against Thee.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24551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American flag with a christian cross">
            <a:extLst>
              <a:ext uri="{FF2B5EF4-FFF2-40B4-BE49-F238E27FC236}">
                <a16:creationId xmlns:a16="http://schemas.microsoft.com/office/drawing/2014/main" id="{348A636C-76EC-4A2D-BC4C-EEFEE4F0D1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1"/>
          <a:stretch/>
        </p:blipFill>
        <p:spPr bwMode="auto">
          <a:xfrm>
            <a:off x="20" y="10"/>
            <a:ext cx="9143980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A4206507-76F5-4316-AAF5-4EAFEE5EBD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4000" cy="6857999"/>
          </a:xfrm>
          <a:prstGeom prst="rect">
            <a:avLst/>
          </a:prstGeom>
          <a:solidFill>
            <a:srgbClr val="00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3BC2B61-D77E-45AB-8722-15BC6A718A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1714" cy="6858000"/>
          </a:xfrm>
          <a:prstGeom prst="rect">
            <a:avLst/>
          </a:prstGeom>
          <a:blipFill dpi="0" rotWithShape="1">
            <a:blip r:embed="rId3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0B41A6-DB89-4E74-B279-415DC5C63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962" y="336234"/>
            <a:ext cx="7463790" cy="1616710"/>
          </a:xfrm>
        </p:spPr>
        <p:txBody>
          <a:bodyPr anchor="ctr">
            <a:normAutofit/>
          </a:bodyPr>
          <a:lstStyle/>
          <a:p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ldhabi" panose="01000000000000000000" pitchFamily="2" charset="-78"/>
              </a:rPr>
              <a:t>I.  What About the Separation 	of Church and State?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C5C30F7-54C8-47F2-B948-53C2ECBCDF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507" y="1952944"/>
            <a:ext cx="7886700" cy="4351338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The Error of the Term: “Separation of Church and State.”</a:t>
            </a:r>
          </a:p>
        </p:txBody>
      </p:sp>
    </p:spTree>
    <p:extLst>
      <p:ext uri="{BB962C8B-B14F-4D97-AF65-F5344CB8AC3E}">
        <p14:creationId xmlns:p14="http://schemas.microsoft.com/office/powerpoint/2010/main" val="3127971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340" name="Picture 4" descr="Related image">
            <a:extLst>
              <a:ext uri="{FF2B5EF4-FFF2-40B4-BE49-F238E27FC236}">
                <a16:creationId xmlns:a16="http://schemas.microsoft.com/office/drawing/2014/main" id="{A8050202-7B69-4E4B-8FAF-27FF212C03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1603A3-FDA5-4C83-9F82-F2656372E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Separation of Church and State: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D0CDF-F4CE-46C9-A848-C44CEA9BF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 The Term was Originally coined by 	Thomas Jefferson in a letter to the 	Danbury, Connecticut Baptists.</a:t>
            </a:r>
          </a:p>
          <a:p>
            <a:r>
              <a:rPr lang="en-US" sz="3600" dirty="0">
                <a:solidFill>
                  <a:srgbClr val="FFFFFF"/>
                </a:solidFill>
              </a:rPr>
              <a:t> The metaphor was used exclusively to 	keep the state out of the church’s 	business, not to keep the church out 	of the state’s business.</a:t>
            </a:r>
          </a:p>
        </p:txBody>
      </p:sp>
    </p:spTree>
    <p:extLst>
      <p:ext uri="{BB962C8B-B14F-4D97-AF65-F5344CB8AC3E}">
        <p14:creationId xmlns:p14="http://schemas.microsoft.com/office/powerpoint/2010/main" val="12953663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340" name="Picture 4" descr="Related image">
            <a:extLst>
              <a:ext uri="{FF2B5EF4-FFF2-40B4-BE49-F238E27FC236}">
                <a16:creationId xmlns:a16="http://schemas.microsoft.com/office/drawing/2014/main" id="{A8050202-7B69-4E4B-8FAF-27FF212C03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1603A3-FDA5-4C83-9F82-F2656372E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Separation of Church and State: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D0CDF-F4CE-46C9-A848-C44CEA9BF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Both the free exercise clause and the establishment clause place restrictions on the government concerning laws they pass or interfering with religion.</a:t>
            </a:r>
          </a:p>
          <a:p>
            <a:r>
              <a:rPr lang="en-US" sz="3600" dirty="0">
                <a:solidFill>
                  <a:srgbClr val="FFFFFF"/>
                </a:solidFill>
              </a:rPr>
              <a:t>No restrictions are placed on religions except perhaps that a religious denomination cannot become the state religion.</a:t>
            </a:r>
          </a:p>
        </p:txBody>
      </p:sp>
    </p:spTree>
    <p:extLst>
      <p:ext uri="{BB962C8B-B14F-4D97-AF65-F5344CB8AC3E}">
        <p14:creationId xmlns:p14="http://schemas.microsoft.com/office/powerpoint/2010/main" val="7588693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340" name="Picture 4" descr="Related image">
            <a:extLst>
              <a:ext uri="{FF2B5EF4-FFF2-40B4-BE49-F238E27FC236}">
                <a16:creationId xmlns:a16="http://schemas.microsoft.com/office/drawing/2014/main" id="{A8050202-7B69-4E4B-8FAF-27FF212C03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1603A3-FDA5-4C83-9F82-F2656372E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Separation of Church and State: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D0CDF-F4CE-46C9-A848-C44CEA9BF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 The Establishment Clause states: 	“Congress shall make no law 	respecting an establishment of 	religion, or prohibiting the free 	exercise thereof.’</a:t>
            </a:r>
          </a:p>
          <a:p>
            <a:r>
              <a:rPr lang="en-US" sz="3600" dirty="0">
                <a:solidFill>
                  <a:srgbClr val="FFFFFF"/>
                </a:solidFill>
              </a:rPr>
              <a:t> In 1892 the Supreme Court in the 	‘Trinity Decision’ declared this 	country to be a ‘Christian Nation.’</a:t>
            </a:r>
          </a:p>
        </p:txBody>
      </p:sp>
    </p:spTree>
    <p:extLst>
      <p:ext uri="{BB962C8B-B14F-4D97-AF65-F5344CB8AC3E}">
        <p14:creationId xmlns:p14="http://schemas.microsoft.com/office/powerpoint/2010/main" val="30666412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340" name="Picture 4" descr="Related image">
            <a:extLst>
              <a:ext uri="{FF2B5EF4-FFF2-40B4-BE49-F238E27FC236}">
                <a16:creationId xmlns:a16="http://schemas.microsoft.com/office/drawing/2014/main" id="{A8050202-7B69-4E4B-8FAF-27FF212C03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1603A3-FDA5-4C83-9F82-F2656372E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Separation of Church and State: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D0CDF-F4CE-46C9-A848-C44CEA9BF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 John Quincy Adams said,</a:t>
            </a:r>
          </a:p>
          <a:p>
            <a:pPr marL="0" indent="0">
              <a:buNone/>
            </a:pPr>
            <a:r>
              <a:rPr lang="en-US" sz="3600" dirty="0">
                <a:solidFill>
                  <a:srgbClr val="FFFFFF"/>
                </a:solidFill>
              </a:rPr>
              <a:t>	“The highest glory of the American Revolution was, it connected in one indissoluble bond, the principles of civil government with the principles of Christianity.” </a:t>
            </a:r>
          </a:p>
          <a:p>
            <a:pPr marL="0" indent="0">
              <a:buNone/>
            </a:pPr>
            <a:endParaRPr lang="en-US" sz="3600" dirty="0">
              <a:solidFill>
                <a:srgbClr val="FFFFFF"/>
              </a:solidFill>
            </a:endParaRPr>
          </a:p>
          <a:p>
            <a:r>
              <a:rPr lang="en-US" sz="3600" dirty="0">
                <a:solidFill>
                  <a:srgbClr val="FFFFFF"/>
                </a:solidFill>
              </a:rPr>
              <a:t> 90-95% of the founders were Trinitarian Christians.</a:t>
            </a:r>
          </a:p>
        </p:txBody>
      </p:sp>
    </p:spTree>
    <p:extLst>
      <p:ext uri="{BB962C8B-B14F-4D97-AF65-F5344CB8AC3E}">
        <p14:creationId xmlns:p14="http://schemas.microsoft.com/office/powerpoint/2010/main" val="24905820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340" name="Picture 4" descr="Related image">
            <a:extLst>
              <a:ext uri="{FF2B5EF4-FFF2-40B4-BE49-F238E27FC236}">
                <a16:creationId xmlns:a16="http://schemas.microsoft.com/office/drawing/2014/main" id="{A8050202-7B69-4E4B-8FAF-27FF212C03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1603A3-FDA5-4C83-9F82-F2656372E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America’s Roots as a ‘Christian Nation:” IN GOD WE TRUST.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D0CDF-F4CE-46C9-A848-C44CEA9BF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 lnSpcReduction="10000"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 Emblazoned over the Speaker of the  	House in the U.S. Capital are the 	words, “In God We Trust.”</a:t>
            </a:r>
          </a:p>
          <a:p>
            <a:r>
              <a:rPr lang="en-US" sz="3600" dirty="0">
                <a:solidFill>
                  <a:srgbClr val="FFFFFF"/>
                </a:solidFill>
              </a:rPr>
              <a:t> The Supreme Court building built in the 1930’s has carvings of Moses and the Ten Commandments.</a:t>
            </a:r>
          </a:p>
          <a:p>
            <a:r>
              <a:rPr lang="en-US" sz="3600" dirty="0">
                <a:solidFill>
                  <a:srgbClr val="FFFFFF"/>
                </a:solidFill>
              </a:rPr>
              <a:t> God is mentioned in stone all over Washington, D.C., on its monuments and buildings.</a:t>
            </a:r>
          </a:p>
          <a:p>
            <a:pPr marL="0" indent="0">
              <a:buNone/>
            </a:pPr>
            <a:endParaRPr lang="en-US" sz="3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8818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340" name="Picture 4" descr="Related image">
            <a:extLst>
              <a:ext uri="{FF2B5EF4-FFF2-40B4-BE49-F238E27FC236}">
                <a16:creationId xmlns:a16="http://schemas.microsoft.com/office/drawing/2014/main" id="{A8050202-7B69-4E4B-8FAF-27FF212C03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1603A3-FDA5-4C83-9F82-F2656372E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America’s Roots as a ‘Christian Nation:” IN GOD WE TRUST.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D0CDF-F4CE-46C9-A848-C44CEA9BF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 Oaths in Courtrooms all across America are used to invoke God and His Word, the Bible.</a:t>
            </a:r>
          </a:p>
          <a:p>
            <a:r>
              <a:rPr lang="en-US" sz="3600" dirty="0">
                <a:solidFill>
                  <a:srgbClr val="FFFFFF"/>
                </a:solidFill>
              </a:rPr>
              <a:t> The founding fathers often quoted the Bible in their writings.</a:t>
            </a:r>
          </a:p>
          <a:p>
            <a:r>
              <a:rPr lang="en-US" sz="3600" dirty="0">
                <a:solidFill>
                  <a:srgbClr val="FFFFFF"/>
                </a:solidFill>
              </a:rPr>
              <a:t> Every President that has given an inaugural address has given mention to the God of heaven.</a:t>
            </a:r>
          </a:p>
          <a:p>
            <a:pPr marL="0" indent="0">
              <a:buNone/>
            </a:pPr>
            <a:endParaRPr lang="en-US" sz="3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0620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340" name="Picture 4" descr="Related image">
            <a:extLst>
              <a:ext uri="{FF2B5EF4-FFF2-40B4-BE49-F238E27FC236}">
                <a16:creationId xmlns:a16="http://schemas.microsoft.com/office/drawing/2014/main" id="{A8050202-7B69-4E4B-8FAF-27FF212C03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1603A3-FDA5-4C83-9F82-F2656372E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America’s Roots as a ‘Christian Nation:” IN GOD WE TRUST.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D0CDF-F4CE-46C9-A848-C44CEA9BF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 lnSpcReduction="10000"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 Each President has given his oath of office on a copy of the Bible and has declared in his oath, ‘So help me, God!’</a:t>
            </a:r>
          </a:p>
          <a:p>
            <a:r>
              <a:rPr lang="en-US" sz="3600" dirty="0">
                <a:solidFill>
                  <a:srgbClr val="FFFFFF"/>
                </a:solidFill>
              </a:rPr>
              <a:t> Prayers have been offered in the swearing in of every President.</a:t>
            </a:r>
          </a:p>
          <a:p>
            <a:r>
              <a:rPr lang="en-US" sz="3600" dirty="0">
                <a:solidFill>
                  <a:srgbClr val="FFFFFF"/>
                </a:solidFill>
              </a:rPr>
              <a:t> Our national anthem mentions God.</a:t>
            </a:r>
          </a:p>
          <a:p>
            <a:r>
              <a:rPr lang="en-US" sz="3600" dirty="0">
                <a:solidFill>
                  <a:srgbClr val="FFFFFF"/>
                </a:solidFill>
              </a:rPr>
              <a:t>In the original constitutions of every one of the 50 states mention God.</a:t>
            </a:r>
          </a:p>
          <a:p>
            <a:pPr marL="0" indent="0">
              <a:buNone/>
            </a:pPr>
            <a:endParaRPr lang="en-US" sz="3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5821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340" name="Picture 4" descr="Related image">
            <a:extLst>
              <a:ext uri="{FF2B5EF4-FFF2-40B4-BE49-F238E27FC236}">
                <a16:creationId xmlns:a16="http://schemas.microsoft.com/office/drawing/2014/main" id="{A8050202-7B69-4E4B-8FAF-27FF212C03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1603A3-FDA5-4C83-9F82-F2656372E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America’s Roots as a ‘Christian Nation:” IN GOD WE TRUST.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D0CDF-F4CE-46C9-A848-C44CEA9BF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548671"/>
          </a:xfrm>
        </p:spPr>
        <p:txBody>
          <a:bodyPr>
            <a:normAutofit fontScale="92500" lnSpcReduction="20000"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 The Liberty Bell has a Bible verse inscribed on it: </a:t>
            </a:r>
            <a:r>
              <a:rPr lang="en-US" sz="3900" i="1" dirty="0"/>
              <a:t>Leviticus 25:10 </a:t>
            </a:r>
            <a:r>
              <a:rPr lang="en-US" sz="3900" dirty="0"/>
              <a:t>and it reads, </a:t>
            </a:r>
            <a:r>
              <a:rPr lang="en-US" sz="3900" i="1" dirty="0"/>
              <a:t>"Proclaim </a:t>
            </a:r>
            <a:r>
              <a:rPr lang="en-US" sz="3900" b="1" i="1" dirty="0"/>
              <a:t>liberty</a:t>
            </a:r>
            <a:r>
              <a:rPr lang="en-US" sz="3900" i="1" dirty="0"/>
              <a:t> throughout all the land unto all inhabitants thereof."</a:t>
            </a:r>
            <a:endParaRPr lang="en-US" sz="4800" i="1" dirty="0">
              <a:solidFill>
                <a:srgbClr val="FFFFFF"/>
              </a:solidFill>
            </a:endParaRPr>
          </a:p>
          <a:p>
            <a:r>
              <a:rPr lang="en-US" sz="3600" dirty="0">
                <a:solidFill>
                  <a:srgbClr val="FFFFFF"/>
                </a:solidFill>
              </a:rPr>
              <a:t> Chaplains have been on the payroll from the very beginning.</a:t>
            </a:r>
          </a:p>
          <a:p>
            <a:r>
              <a:rPr lang="en-US" sz="3600" dirty="0">
                <a:solidFill>
                  <a:srgbClr val="FFFFFF"/>
                </a:solidFill>
              </a:rPr>
              <a:t> Our nation’s Birth Certificate, the Declaration of Independence, mentions God four times.</a:t>
            </a:r>
          </a:p>
          <a:p>
            <a:r>
              <a:rPr lang="en-US" sz="3600" dirty="0">
                <a:solidFill>
                  <a:srgbClr val="FFFFFF"/>
                </a:solidFill>
              </a:rPr>
              <a:t>The Word of God was used as our nation’s textbook in the public schools.  </a:t>
            </a:r>
          </a:p>
          <a:p>
            <a:pPr marL="0" indent="0">
              <a:buNone/>
            </a:pPr>
            <a:endParaRPr lang="en-US" sz="3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7366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340" name="Picture 4" descr="Related image">
            <a:extLst>
              <a:ext uri="{FF2B5EF4-FFF2-40B4-BE49-F238E27FC236}">
                <a16:creationId xmlns:a16="http://schemas.microsoft.com/office/drawing/2014/main" id="{A8050202-7B69-4E4B-8FAF-27FF212C03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1603A3-FDA5-4C83-9F82-F2656372E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America’s Roots as a ‘Christian Nation:” IN GOD WE TRUST.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D0CDF-F4CE-46C9-A848-C44CEA9BF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548671"/>
          </a:xfrm>
        </p:spPr>
        <p:txBody>
          <a:bodyPr>
            <a:normAutofit fontScale="92500" lnSpcReduction="20000"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 The Liberty Bell has a Bible verse inscribed on it: </a:t>
            </a:r>
            <a:r>
              <a:rPr lang="en-US" sz="3900" i="1" dirty="0"/>
              <a:t>Leviticus 25:10 </a:t>
            </a:r>
            <a:r>
              <a:rPr lang="en-US" sz="3900" dirty="0"/>
              <a:t>and it reads, </a:t>
            </a:r>
            <a:r>
              <a:rPr lang="en-US" sz="3900" i="1" dirty="0"/>
              <a:t>"Proclaim </a:t>
            </a:r>
            <a:r>
              <a:rPr lang="en-US" sz="3900" b="1" i="1" dirty="0"/>
              <a:t>liberty</a:t>
            </a:r>
            <a:r>
              <a:rPr lang="en-US" sz="3900" i="1" dirty="0"/>
              <a:t> throughout all the land unto all inhabitants thereof."</a:t>
            </a:r>
            <a:endParaRPr lang="en-US" sz="4800" i="1" dirty="0">
              <a:solidFill>
                <a:srgbClr val="FFFFFF"/>
              </a:solidFill>
            </a:endParaRPr>
          </a:p>
          <a:p>
            <a:r>
              <a:rPr lang="en-US" sz="3600" dirty="0">
                <a:solidFill>
                  <a:srgbClr val="FFFFFF"/>
                </a:solidFill>
              </a:rPr>
              <a:t> Chaplains have been on the payroll from the very beginning.</a:t>
            </a:r>
          </a:p>
          <a:p>
            <a:r>
              <a:rPr lang="en-US" sz="3600" dirty="0">
                <a:solidFill>
                  <a:srgbClr val="FFFFFF"/>
                </a:solidFill>
              </a:rPr>
              <a:t> Our nation’s Birth Certificate, the Declaration of Independence, mentions God four times.</a:t>
            </a:r>
          </a:p>
          <a:p>
            <a:r>
              <a:rPr lang="en-US" sz="3600" dirty="0">
                <a:solidFill>
                  <a:srgbClr val="FFFFFF"/>
                </a:solidFill>
              </a:rPr>
              <a:t>The Word of God was used as our nation’s textbook in the public schools.  </a:t>
            </a:r>
          </a:p>
          <a:p>
            <a:pPr marL="0" indent="0">
              <a:buNone/>
            </a:pPr>
            <a:endParaRPr lang="en-US" sz="3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8992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340" name="Picture 4" descr="Related image">
            <a:extLst>
              <a:ext uri="{FF2B5EF4-FFF2-40B4-BE49-F238E27FC236}">
                <a16:creationId xmlns:a16="http://schemas.microsoft.com/office/drawing/2014/main" id="{A8050202-7B69-4E4B-8FAF-27FF212C03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1603A3-FDA5-4C83-9F82-F2656372E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Is America a ‘Christian Nation?’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D0CDF-F4CE-46C9-A848-C44CEA9BF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548671"/>
          </a:xfrm>
        </p:spPr>
        <p:txBody>
          <a:bodyPr>
            <a:normAutofit lnSpcReduction="1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>
                <a:solidFill>
                  <a:srgbClr val="FFFFFF"/>
                </a:solidFill>
              </a:rPr>
              <a:t>Is Christian teaching the primary religious system that influenced the founding of the United States? Yes or No? YES.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>
                <a:solidFill>
                  <a:srgbClr val="FFFFFF"/>
                </a:solidFill>
              </a:rPr>
              <a:t>Were the majority of the Founding Fathers of the United States Christians who generally believed in the truth of the Bible? Yes or No? YES.</a:t>
            </a:r>
          </a:p>
          <a:p>
            <a:pPr marL="0" indent="0">
              <a:buNone/>
            </a:pPr>
            <a:endParaRPr lang="en-US" sz="3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624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340" name="Picture 4" descr="Related image">
            <a:extLst>
              <a:ext uri="{FF2B5EF4-FFF2-40B4-BE49-F238E27FC236}">
                <a16:creationId xmlns:a16="http://schemas.microsoft.com/office/drawing/2014/main" id="{A8050202-7B69-4E4B-8FAF-27FF212C03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1603A3-FDA5-4C83-9F82-F2656372E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Is America a ‘Christian Nation?’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D0CDF-F4CE-46C9-A848-C44CEA9BF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548671"/>
          </a:xfrm>
        </p:spPr>
        <p:txBody>
          <a:bodyPr>
            <a:normAutofit fontScale="92500" lnSpcReduction="10000"/>
          </a:bodyPr>
          <a:lstStyle/>
          <a:p>
            <a:pPr marL="742950" indent="-742950">
              <a:buAutoNum type="arabicPeriod" startAt="3"/>
            </a:pPr>
            <a:r>
              <a:rPr lang="en-US" sz="3600" dirty="0">
                <a:solidFill>
                  <a:srgbClr val="FFFFFF"/>
                </a:solidFill>
              </a:rPr>
              <a:t>Is Christianity (of various sorts) the largest religion of the United States? YES.</a:t>
            </a:r>
          </a:p>
          <a:p>
            <a:pPr marL="742950" indent="-742950">
              <a:buAutoNum type="arabicPeriod" startAt="3"/>
            </a:pPr>
            <a:r>
              <a:rPr lang="en-US" sz="3600" dirty="0">
                <a:solidFill>
                  <a:srgbClr val="FFFFFF"/>
                </a:solidFill>
              </a:rPr>
              <a:t>Did Christian beliefs provide the intellectual background that lead to many of the cultural values still held by Americans today. YES.</a:t>
            </a:r>
          </a:p>
          <a:p>
            <a:pPr marL="742950" indent="-742950">
              <a:buAutoNum type="arabicPeriod" startAt="3"/>
            </a:pPr>
            <a:r>
              <a:rPr lang="en-US" sz="3600" dirty="0">
                <a:solidFill>
                  <a:srgbClr val="FFFFFF"/>
                </a:solidFill>
              </a:rPr>
              <a:t>Was there a Supreme Court Decision at one time that affirmed the U.S. is a Christian Nation? YES. </a:t>
            </a:r>
          </a:p>
          <a:p>
            <a:pPr marL="742950" indent="-742950">
              <a:buAutoNum type="arabicPeriod" startAt="3"/>
            </a:pPr>
            <a:endParaRPr lang="en-US" sz="3600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sz="3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545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340" name="Picture 4" descr="Related image">
            <a:extLst>
              <a:ext uri="{FF2B5EF4-FFF2-40B4-BE49-F238E27FC236}">
                <a16:creationId xmlns:a16="http://schemas.microsoft.com/office/drawing/2014/main" id="{A8050202-7B69-4E4B-8FAF-27FF212C03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1603A3-FDA5-4C83-9F82-F2656372E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Is America a ‘Christian Nation?’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D0CDF-F4CE-46C9-A848-C44CEA9BF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548671"/>
          </a:xfrm>
        </p:spPr>
        <p:txBody>
          <a:bodyPr>
            <a:normAutofit/>
          </a:bodyPr>
          <a:lstStyle/>
          <a:p>
            <a:pPr marL="742950" indent="-742950">
              <a:buAutoNum type="arabicPeriod" startAt="6"/>
            </a:pPr>
            <a:r>
              <a:rPr lang="en-US" sz="3600" dirty="0">
                <a:solidFill>
                  <a:srgbClr val="FFFFFF"/>
                </a:solidFill>
              </a:rPr>
              <a:t>Are a majority of people in the United States Bible-believing, evangelical Christians? NO. 18-42%</a:t>
            </a:r>
          </a:p>
          <a:p>
            <a:pPr marL="742950" indent="-742950">
              <a:buAutoNum type="arabicPeriod" startAt="6"/>
            </a:pPr>
            <a:r>
              <a:rPr lang="en-US" sz="3600" dirty="0">
                <a:solidFill>
                  <a:srgbClr val="FFFFFF"/>
                </a:solidFill>
              </a:rPr>
              <a:t>Is belief in Christian values the dominant perspective promoted by the United States government, the media, and universities in the United States? NO.</a:t>
            </a:r>
          </a:p>
          <a:p>
            <a:pPr marL="742950" indent="-742950">
              <a:buAutoNum type="arabicPeriod" startAt="3"/>
            </a:pPr>
            <a:endParaRPr lang="en-US" sz="3600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sz="3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7946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340" name="Picture 4" descr="Related image">
            <a:extLst>
              <a:ext uri="{FF2B5EF4-FFF2-40B4-BE49-F238E27FC236}">
                <a16:creationId xmlns:a16="http://schemas.microsoft.com/office/drawing/2014/main" id="{A8050202-7B69-4E4B-8FAF-27FF212C03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1603A3-FDA5-4C83-9F82-F2656372E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Is America a ‘Christian Nation?’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D0CDF-F4CE-46C9-A848-C44CEA9BF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548671"/>
          </a:xfrm>
        </p:spPr>
        <p:txBody>
          <a:bodyPr>
            <a:normAutofit/>
          </a:bodyPr>
          <a:lstStyle/>
          <a:p>
            <a:pPr marL="742950" indent="-742950">
              <a:buAutoNum type="arabicPeriod" startAt="8"/>
            </a:pPr>
            <a:r>
              <a:rPr lang="en-US" sz="3600" dirty="0">
                <a:solidFill>
                  <a:srgbClr val="FFFFFF"/>
                </a:solidFill>
              </a:rPr>
              <a:t>Does the United States Government promote Christianity as the national religion? NO.</a:t>
            </a:r>
          </a:p>
          <a:p>
            <a:pPr marL="742950" indent="-742950">
              <a:buAutoNum type="arabicPeriod" startAt="8"/>
            </a:pPr>
            <a:r>
              <a:rPr lang="en-US" sz="3600" dirty="0">
                <a:solidFill>
                  <a:srgbClr val="FFFFFF"/>
                </a:solidFill>
              </a:rPr>
              <a:t>Does a person have to profess Christian faith in order to become a US Citizen or to have equal rights under the law in the Unites States? NO. </a:t>
            </a:r>
          </a:p>
          <a:p>
            <a:pPr marL="742950" indent="-742950">
              <a:buAutoNum type="arabicPeriod" startAt="3"/>
            </a:pPr>
            <a:endParaRPr lang="en-US" sz="3600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sz="3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6784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340" name="Picture 4" descr="Related image">
            <a:extLst>
              <a:ext uri="{FF2B5EF4-FFF2-40B4-BE49-F238E27FC236}">
                <a16:creationId xmlns:a16="http://schemas.microsoft.com/office/drawing/2014/main" id="{A8050202-7B69-4E4B-8FAF-27FF212C03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1603A3-FDA5-4C83-9F82-F2656372E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What Has Our Liberty Cost Us?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D0CDF-F4CE-46C9-A848-C44CEA9BF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57740"/>
            <a:ext cx="7886700" cy="4916556"/>
          </a:xfrm>
        </p:spPr>
        <p:txBody>
          <a:bodyPr>
            <a:normAutofit lnSpcReduction="10000"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 War of Independence: 4500 lives.</a:t>
            </a:r>
          </a:p>
          <a:p>
            <a:r>
              <a:rPr lang="en-US" sz="3600" dirty="0">
                <a:solidFill>
                  <a:srgbClr val="FFFFFF"/>
                </a:solidFill>
              </a:rPr>
              <a:t> Civil War: 550,000 lives.</a:t>
            </a:r>
          </a:p>
          <a:p>
            <a:r>
              <a:rPr lang="en-US" sz="3600" dirty="0">
                <a:solidFill>
                  <a:srgbClr val="FFFFFF"/>
                </a:solidFill>
              </a:rPr>
              <a:t> World War I: 116,000 lives.</a:t>
            </a:r>
          </a:p>
          <a:p>
            <a:r>
              <a:rPr lang="en-US" sz="3600" dirty="0">
                <a:solidFill>
                  <a:srgbClr val="FFFFFF"/>
                </a:solidFill>
              </a:rPr>
              <a:t> World War II: 405,000 lives.</a:t>
            </a:r>
          </a:p>
          <a:p>
            <a:r>
              <a:rPr lang="en-US" sz="3600" dirty="0">
                <a:solidFill>
                  <a:srgbClr val="FFFFFF"/>
                </a:solidFill>
              </a:rPr>
              <a:t> Korean War: 36,000 lives.</a:t>
            </a:r>
          </a:p>
          <a:p>
            <a:r>
              <a:rPr lang="en-US" sz="3600" dirty="0">
                <a:solidFill>
                  <a:srgbClr val="FFFFFF"/>
                </a:solidFill>
              </a:rPr>
              <a:t> Vietnam War: 58,000 lives.</a:t>
            </a:r>
          </a:p>
          <a:p>
            <a:r>
              <a:rPr lang="en-US" sz="3600" dirty="0">
                <a:solidFill>
                  <a:srgbClr val="FFFFFF"/>
                </a:solidFill>
              </a:rPr>
              <a:t> Iraq War: 4,000 lives.</a:t>
            </a:r>
          </a:p>
          <a:p>
            <a:r>
              <a:rPr lang="en-US" sz="3600" dirty="0">
                <a:solidFill>
                  <a:srgbClr val="FFFFFF"/>
                </a:solidFill>
              </a:rPr>
              <a:t> Afghanistan War: 600+ lives.</a:t>
            </a:r>
          </a:p>
          <a:p>
            <a:pPr marL="742950" indent="-742950">
              <a:buAutoNum type="arabicPeriod" startAt="3"/>
            </a:pPr>
            <a:endParaRPr lang="en-US" sz="3600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sz="3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10229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340" name="Picture 4" descr="Related image">
            <a:extLst>
              <a:ext uri="{FF2B5EF4-FFF2-40B4-BE49-F238E27FC236}">
                <a16:creationId xmlns:a16="http://schemas.microsoft.com/office/drawing/2014/main" id="{A8050202-7B69-4E4B-8FAF-27FF212C03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1603A3-FDA5-4C83-9F82-F2656372E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316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ABRAHAM LINCOLN SAID…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D0CDF-F4CE-46C9-A848-C44CEA9BF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557" y="1060174"/>
            <a:ext cx="8441634" cy="53141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i="1" dirty="0">
                <a:solidFill>
                  <a:srgbClr val="FFFFFF"/>
                </a:solidFill>
              </a:rPr>
              <a:t>At the end of his Gettysburg address:</a:t>
            </a:r>
          </a:p>
          <a:p>
            <a:pPr marL="0" indent="0" algn="ctr">
              <a:buNone/>
            </a:pPr>
            <a:r>
              <a:rPr lang="en-US" sz="3200" i="1" dirty="0">
                <a:solidFill>
                  <a:srgbClr val="FFFFFF"/>
                </a:solidFill>
              </a:rPr>
              <a:t>“It is rather for us to be here dedicated to the great task remaining before us – that from these honored dead we take increased devotion to that cause for which they gave the last full measure of devotion – that we here highly resolve that these dead shall not have died in vain – that this nation, </a:t>
            </a:r>
            <a:r>
              <a:rPr lang="en-US" sz="3200" b="1" i="1" dirty="0">
                <a:solidFill>
                  <a:srgbClr val="FFFFFF"/>
                </a:solidFill>
              </a:rPr>
              <a:t>under God, </a:t>
            </a:r>
            <a:r>
              <a:rPr lang="en-US" sz="3200" i="1" dirty="0">
                <a:solidFill>
                  <a:srgbClr val="FFFFFF"/>
                </a:solidFill>
              </a:rPr>
              <a:t>shall have a new birth of freedom – and that a government of the people, by the people, and for the people,                                  shall not perish from the earth.”</a:t>
            </a:r>
          </a:p>
          <a:p>
            <a:pPr marL="742950" indent="-742950">
              <a:buAutoNum type="arabicPeriod" startAt="3"/>
            </a:pPr>
            <a:endParaRPr lang="en-US" sz="3200" i="1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sz="3200" i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74557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American flag with a christian cross">
            <a:extLst>
              <a:ext uri="{FF2B5EF4-FFF2-40B4-BE49-F238E27FC236}">
                <a16:creationId xmlns:a16="http://schemas.microsoft.com/office/drawing/2014/main" id="{348A636C-76EC-4A2D-BC4C-EEFEE4F0D1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1"/>
          <a:stretch/>
        </p:blipFill>
        <p:spPr bwMode="auto">
          <a:xfrm>
            <a:off x="20" y="10"/>
            <a:ext cx="9143980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A4206507-76F5-4316-AAF5-4EAFEE5EBD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4000" cy="6857999"/>
          </a:xfrm>
          <a:prstGeom prst="rect">
            <a:avLst/>
          </a:prstGeom>
          <a:solidFill>
            <a:srgbClr val="00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3BC2B61-D77E-45AB-8722-15BC6A718A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1714" cy="6858000"/>
          </a:xfrm>
          <a:prstGeom prst="rect">
            <a:avLst/>
          </a:prstGeom>
          <a:blipFill dpi="0" rotWithShape="1">
            <a:blip r:embed="rId3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0B41A6-DB89-4E74-B279-415DC5C63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962" y="336234"/>
            <a:ext cx="7463790" cy="1616710"/>
          </a:xfrm>
        </p:spPr>
        <p:txBody>
          <a:bodyPr anchor="ctr">
            <a:normAutofit/>
          </a:bodyPr>
          <a:lstStyle/>
          <a:p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ldhabi" panose="01000000000000000000" pitchFamily="2" charset="-78"/>
              </a:rPr>
              <a:t>I.  What About the Separation 	of Church and State?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C5C30F7-54C8-47F2-B948-53C2ECBCDF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507" y="1952944"/>
            <a:ext cx="7886700" cy="4351338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The Error of the Term: “Separation of Church and State”</a:t>
            </a:r>
          </a:p>
          <a:p>
            <a:r>
              <a:rPr lang="en-US" sz="4800" b="1" dirty="0">
                <a:solidFill>
                  <a:srgbClr val="FFFFFF"/>
                </a:solidFill>
              </a:rPr>
              <a:t>Understanding Jurisdictional Boundaries:</a:t>
            </a:r>
          </a:p>
        </p:txBody>
      </p:sp>
    </p:spTree>
    <p:extLst>
      <p:ext uri="{BB962C8B-B14F-4D97-AF65-F5344CB8AC3E}">
        <p14:creationId xmlns:p14="http://schemas.microsoft.com/office/powerpoint/2010/main" val="24884665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4" name="Picture 2" descr="Little Girl Praying in Front of American Flag">
            <a:extLst>
              <a:ext uri="{FF2B5EF4-FFF2-40B4-BE49-F238E27FC236}">
                <a16:creationId xmlns:a16="http://schemas.microsoft.com/office/drawing/2014/main" id="{593BF2D7-D5E3-42C3-9E7D-2508EBC35F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r="-1" b="-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09923C-1637-421A-A94C-9EA327DBE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God Ordained Jurisdictions: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1E714-7BD3-4C90-9C0B-F5C3A42EDE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078028" cy="4773958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300" b="1" dirty="0">
                <a:solidFill>
                  <a:srgbClr val="FFFFFF"/>
                </a:solidFill>
              </a:rPr>
              <a:t>The Individual: </a:t>
            </a:r>
            <a:r>
              <a:rPr lang="en-US" sz="43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Identity. </a:t>
            </a:r>
            <a:r>
              <a:rPr lang="en-US" sz="4300" b="1" dirty="0">
                <a:solidFill>
                  <a:srgbClr val="FFFFFF"/>
                </a:solidFill>
              </a:rPr>
              <a:t>                                   </a:t>
            </a:r>
            <a:r>
              <a:rPr lang="en-US" sz="3600" dirty="0">
                <a:solidFill>
                  <a:srgbClr val="FFFFFF"/>
                </a:solidFill>
              </a:rPr>
              <a:t>Created in the Image of God.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300" b="1" dirty="0">
                <a:solidFill>
                  <a:srgbClr val="FFFFFF"/>
                </a:solidFill>
              </a:rPr>
              <a:t>Marriage: </a:t>
            </a:r>
            <a:r>
              <a:rPr lang="en-US" sz="43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Intimacy. </a:t>
            </a:r>
            <a:r>
              <a:rPr lang="en-US" sz="4300" b="1" dirty="0">
                <a:solidFill>
                  <a:srgbClr val="FFFFFF"/>
                </a:solidFill>
              </a:rPr>
              <a:t>                                                       </a:t>
            </a:r>
            <a:r>
              <a:rPr lang="en-US" sz="3600" dirty="0">
                <a:solidFill>
                  <a:srgbClr val="FFFFFF"/>
                </a:solidFill>
              </a:rPr>
              <a:t>A Picture of Christ and His Bride – Church.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300" b="1" dirty="0">
                <a:solidFill>
                  <a:srgbClr val="FFFFFF"/>
                </a:solidFill>
              </a:rPr>
              <a:t>The Family: </a:t>
            </a:r>
            <a:r>
              <a:rPr lang="en-US" sz="43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Society.</a:t>
            </a:r>
            <a:r>
              <a:rPr lang="en-US" sz="4300" b="1" dirty="0">
                <a:solidFill>
                  <a:srgbClr val="FFFFFF"/>
                </a:solidFill>
              </a:rPr>
              <a:t>                                                  </a:t>
            </a:r>
            <a:r>
              <a:rPr lang="en-US" sz="3600" dirty="0">
                <a:solidFill>
                  <a:srgbClr val="FFFFFF"/>
                </a:solidFill>
              </a:rPr>
              <a:t>An Illustration of the Family of God.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300" b="1" dirty="0">
                <a:solidFill>
                  <a:srgbClr val="FFFFFF"/>
                </a:solidFill>
              </a:rPr>
              <a:t>The Government: </a:t>
            </a:r>
            <a:r>
              <a:rPr lang="en-US" sz="43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Safety / Security</a:t>
            </a:r>
            <a:r>
              <a:rPr lang="en-US" sz="4300" b="1" dirty="0">
                <a:solidFill>
                  <a:srgbClr val="FFFFFF"/>
                </a:solidFill>
              </a:rPr>
              <a:t>                                     </a:t>
            </a:r>
            <a:r>
              <a:rPr lang="en-US" sz="3600" dirty="0">
                <a:solidFill>
                  <a:srgbClr val="FFFFFF"/>
                </a:solidFill>
              </a:rPr>
              <a:t>The Rule of Law - Law Keepers.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300" b="1" dirty="0">
                <a:solidFill>
                  <a:srgbClr val="FFFFFF"/>
                </a:solidFill>
              </a:rPr>
              <a:t>The Church: </a:t>
            </a:r>
            <a:r>
              <a:rPr lang="en-US" sz="43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Community.</a:t>
            </a:r>
            <a:r>
              <a:rPr lang="en-US" sz="3600" dirty="0">
                <a:solidFill>
                  <a:srgbClr val="FFFFFF"/>
                </a:solidFill>
              </a:rPr>
              <a:t>                                                    A Picture of the Bride of Christ.</a:t>
            </a:r>
          </a:p>
        </p:txBody>
      </p:sp>
    </p:spTree>
    <p:extLst>
      <p:ext uri="{BB962C8B-B14F-4D97-AF65-F5344CB8AC3E}">
        <p14:creationId xmlns:p14="http://schemas.microsoft.com/office/powerpoint/2010/main" val="7640104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Holy Bible with American Flag">
            <a:extLst>
              <a:ext uri="{FF2B5EF4-FFF2-40B4-BE49-F238E27FC236}">
                <a16:creationId xmlns:a16="http://schemas.microsoft.com/office/drawing/2014/main" id="{036EAAB3-0913-4412-AC64-73CD844FC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r="-1" b="-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076777-2ABA-4D1B-99E1-6D1086748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ldhabi" panose="01000000000000000000" pitchFamily="2" charset="-78"/>
              </a:rPr>
              <a:t>II.  Where Does Human 	Government Begin?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169BEE-868D-4703-9BBE-1ECCDED3FE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</a:rPr>
              <a:t>1.	God is Sovereign:                   	</a:t>
            </a:r>
            <a:r>
              <a:rPr lang="en-US" sz="3600" dirty="0">
                <a:solidFill>
                  <a:srgbClr val="FFFFFF"/>
                </a:solidFill>
              </a:rPr>
              <a:t>He is the High King of Heaven and 	He Rules over all of the Universe. All 	Governments and people’s should 	bow before His majesty.</a:t>
            </a:r>
          </a:p>
          <a:p>
            <a:r>
              <a:rPr lang="en-US" sz="3600" dirty="0">
                <a:solidFill>
                  <a:srgbClr val="FFFFFF"/>
                </a:solidFill>
              </a:rPr>
              <a:t> 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Romans 13:1</a:t>
            </a:r>
          </a:p>
        </p:txBody>
      </p:sp>
    </p:spTree>
    <p:extLst>
      <p:ext uri="{BB962C8B-B14F-4D97-AF65-F5344CB8AC3E}">
        <p14:creationId xmlns:p14="http://schemas.microsoft.com/office/powerpoint/2010/main" val="39305592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Holy Bible with American Flag">
            <a:extLst>
              <a:ext uri="{FF2B5EF4-FFF2-40B4-BE49-F238E27FC236}">
                <a16:creationId xmlns:a16="http://schemas.microsoft.com/office/drawing/2014/main" id="{036EAAB3-0913-4412-AC64-73CD844FC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r="-1" b="-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076777-2ABA-4D1B-99E1-6D1086748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ldhabi" panose="01000000000000000000" pitchFamily="2" charset="-78"/>
              </a:rPr>
              <a:t>II.  Where Does Human 	Government Begin?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169BEE-868D-4703-9BBE-1ECCDED3FE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</a:rPr>
              <a:t>2.	God’s Word is to be 	Obeyed: 					</a:t>
            </a:r>
            <a:r>
              <a:rPr lang="en-US" sz="3600" dirty="0">
                <a:solidFill>
                  <a:srgbClr val="FFFFFF"/>
                </a:solidFill>
              </a:rPr>
              <a:t>The Government serves God. When 	we obey the laws of the land, we      	are obeying God Himself.</a:t>
            </a:r>
          </a:p>
          <a:p>
            <a:r>
              <a:rPr lang="en-US" sz="3600" dirty="0">
                <a:solidFill>
                  <a:srgbClr val="FFFFFF"/>
                </a:solidFill>
              </a:rPr>
              <a:t> </a:t>
            </a:r>
            <a:r>
              <a:rPr lang="en-US" sz="3600" b="1" dirty="0">
                <a:solidFill>
                  <a:srgbClr val="FF0000"/>
                </a:solidFill>
              </a:rPr>
              <a:t>Romans 13:1b</a:t>
            </a:r>
          </a:p>
        </p:txBody>
      </p:sp>
    </p:spTree>
    <p:extLst>
      <p:ext uri="{BB962C8B-B14F-4D97-AF65-F5344CB8AC3E}">
        <p14:creationId xmlns:p14="http://schemas.microsoft.com/office/powerpoint/2010/main" val="39307001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Holy Bible with American Flag">
            <a:extLst>
              <a:ext uri="{FF2B5EF4-FFF2-40B4-BE49-F238E27FC236}">
                <a16:creationId xmlns:a16="http://schemas.microsoft.com/office/drawing/2014/main" id="{036EAAB3-0913-4412-AC64-73CD844FC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r="-1" b="-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076777-2ABA-4D1B-99E1-6D1086748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ldhabi" panose="01000000000000000000" pitchFamily="2" charset="-78"/>
              </a:rPr>
              <a:t>III.  Where Does Human 	Government Begin?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169BEE-868D-4703-9BBE-1ECCDED3FE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</a:rPr>
              <a:t>3.	God is Our Ultimate 	Authority:                      	</a:t>
            </a:r>
            <a:r>
              <a:rPr lang="en-US" sz="3600" dirty="0">
                <a:solidFill>
                  <a:srgbClr val="FFFFFF"/>
                </a:solidFill>
              </a:rPr>
              <a:t>The Government’s authority comes 	from God.</a:t>
            </a:r>
          </a:p>
          <a:p>
            <a:r>
              <a:rPr lang="en-US" sz="3600" dirty="0">
                <a:solidFill>
                  <a:srgbClr val="FFFFFF"/>
                </a:solidFill>
              </a:rPr>
              <a:t> </a:t>
            </a:r>
            <a:r>
              <a:rPr lang="en-US" sz="3600" b="1" dirty="0">
                <a:solidFill>
                  <a:srgbClr val="FF0000"/>
                </a:solidFill>
              </a:rPr>
              <a:t>Romans 13:1,2</a:t>
            </a:r>
          </a:p>
        </p:txBody>
      </p:sp>
    </p:spTree>
    <p:extLst>
      <p:ext uri="{BB962C8B-B14F-4D97-AF65-F5344CB8AC3E}">
        <p14:creationId xmlns:p14="http://schemas.microsoft.com/office/powerpoint/2010/main" val="40777486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Holy Bible with American Flag">
            <a:extLst>
              <a:ext uri="{FF2B5EF4-FFF2-40B4-BE49-F238E27FC236}">
                <a16:creationId xmlns:a16="http://schemas.microsoft.com/office/drawing/2014/main" id="{036EAAB3-0913-4412-AC64-73CD844FC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r="-1" b="-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076777-2ABA-4D1B-99E1-6D1086748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ldhabi" panose="01000000000000000000" pitchFamily="2" charset="-78"/>
              </a:rPr>
              <a:t>II.  Where Does Human 	Government Begin?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169BEE-868D-4703-9BBE-1ECCDED3FE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</a:rPr>
              <a:t>4. 	God Wants All of Mankind     	to Submit to the Laws of 	the Land: 	                                	</a:t>
            </a:r>
            <a:r>
              <a:rPr lang="en-US" sz="3600" dirty="0">
                <a:solidFill>
                  <a:srgbClr val="FFFFFF"/>
                </a:solidFill>
              </a:rPr>
              <a:t>We need not fear the government 	when we are obeying the just laws 	of the land.</a:t>
            </a:r>
          </a:p>
          <a:p>
            <a:r>
              <a:rPr lang="en-US" sz="3600" dirty="0">
                <a:solidFill>
                  <a:srgbClr val="FFFFFF"/>
                </a:solidFill>
              </a:rPr>
              <a:t> </a:t>
            </a:r>
            <a:r>
              <a:rPr lang="en-US" sz="3600" b="1" dirty="0">
                <a:solidFill>
                  <a:srgbClr val="FF0000"/>
                </a:solidFill>
              </a:rPr>
              <a:t>Romans 13:3</a:t>
            </a:r>
          </a:p>
        </p:txBody>
      </p:sp>
    </p:spTree>
    <p:extLst>
      <p:ext uri="{BB962C8B-B14F-4D97-AF65-F5344CB8AC3E}">
        <p14:creationId xmlns:p14="http://schemas.microsoft.com/office/powerpoint/2010/main" val="42377093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Holy Bible with American Flag">
            <a:extLst>
              <a:ext uri="{FF2B5EF4-FFF2-40B4-BE49-F238E27FC236}">
                <a16:creationId xmlns:a16="http://schemas.microsoft.com/office/drawing/2014/main" id="{036EAAB3-0913-4412-AC64-73CD844FC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r="-1" b="-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076777-2ABA-4D1B-99E1-6D1086748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ldhabi" panose="01000000000000000000" pitchFamily="2" charset="-78"/>
              </a:rPr>
              <a:t>II.  Where Does Human 	Government Begin?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169BEE-868D-4703-9BBE-1ECCDED3FE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</a:rPr>
              <a:t>5. 	God is Just: 	                         	</a:t>
            </a:r>
            <a:r>
              <a:rPr lang="en-US" sz="3600" dirty="0">
                <a:solidFill>
                  <a:srgbClr val="FFFFFF"/>
                </a:solidFill>
              </a:rPr>
              <a:t>The Government is God’s Minister 	to Promote Good and Restrain Evil.</a:t>
            </a:r>
          </a:p>
          <a:p>
            <a:r>
              <a:rPr lang="en-US" sz="3600" dirty="0">
                <a:solidFill>
                  <a:srgbClr val="FFFFFF"/>
                </a:solidFill>
              </a:rPr>
              <a:t> </a:t>
            </a:r>
            <a:r>
              <a:rPr lang="en-US" sz="3600" b="1" dirty="0">
                <a:solidFill>
                  <a:srgbClr val="FF0000"/>
                </a:solidFill>
              </a:rPr>
              <a:t>Romans 13:4-7</a:t>
            </a:r>
          </a:p>
        </p:txBody>
      </p:sp>
    </p:spTree>
    <p:extLst>
      <p:ext uri="{BB962C8B-B14F-4D97-AF65-F5344CB8AC3E}">
        <p14:creationId xmlns:p14="http://schemas.microsoft.com/office/powerpoint/2010/main" val="21098687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Holy Bible with American Flag">
            <a:extLst>
              <a:ext uri="{FF2B5EF4-FFF2-40B4-BE49-F238E27FC236}">
                <a16:creationId xmlns:a16="http://schemas.microsoft.com/office/drawing/2014/main" id="{036EAAB3-0913-4412-AC64-73CD844FC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r="-1" b="-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076777-2ABA-4D1B-99E1-6D1086748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ldhabi" panose="01000000000000000000" pitchFamily="2" charset="-78"/>
              </a:rPr>
              <a:t>5. God is Just: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169BEE-868D-4703-9BBE-1ECCDED3FE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/>
          </a:bodyPr>
          <a:lstStyle/>
          <a:p>
            <a:pPr marL="742950" indent="-742950">
              <a:buAutoNum type="arabicPeriod"/>
            </a:pPr>
            <a:r>
              <a:rPr lang="en-US" sz="4000" b="1" dirty="0">
                <a:solidFill>
                  <a:srgbClr val="FFFFFF"/>
                </a:solidFill>
              </a:rPr>
              <a:t>God Alone is Our Sole Authority.</a:t>
            </a:r>
          </a:p>
          <a:p>
            <a:pPr marL="742950" indent="-742950">
              <a:buAutoNum type="arabicPeriod"/>
            </a:pPr>
            <a:r>
              <a:rPr lang="en-US" sz="3600" b="1" dirty="0">
                <a:solidFill>
                  <a:srgbClr val="FFFFFF"/>
                </a:solidFill>
              </a:rPr>
              <a:t>Caesar Alone is Our Authority.</a:t>
            </a:r>
          </a:p>
          <a:p>
            <a:pPr marL="514350" indent="-514350">
              <a:buAutoNum type="arabicPeriod"/>
            </a:pPr>
            <a:r>
              <a:rPr lang="en-US" sz="4000" b="1" dirty="0">
                <a:solidFill>
                  <a:srgbClr val="FFFFFF"/>
                </a:solidFill>
              </a:rPr>
              <a:t>  God and Caesar is Our Authority      Caesar having the dominant place.</a:t>
            </a:r>
          </a:p>
          <a:p>
            <a:pPr marL="514350" indent="-514350">
              <a:buAutoNum type="arabicPeriod"/>
            </a:pPr>
            <a:r>
              <a:rPr lang="en-US" sz="4000" b="1" dirty="0">
                <a:solidFill>
                  <a:srgbClr val="FFFFFF"/>
                </a:solidFill>
              </a:rPr>
              <a:t>  God and Caesar is Our Authority God having the dominant place.</a:t>
            </a:r>
          </a:p>
        </p:txBody>
      </p:sp>
    </p:spTree>
    <p:extLst>
      <p:ext uri="{BB962C8B-B14F-4D97-AF65-F5344CB8AC3E}">
        <p14:creationId xmlns:p14="http://schemas.microsoft.com/office/powerpoint/2010/main" val="41628722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122" name="Picture 2" descr="USA flag with sunset sky and Good Friday, Easter cross.">
            <a:extLst>
              <a:ext uri="{FF2B5EF4-FFF2-40B4-BE49-F238E27FC236}">
                <a16:creationId xmlns:a16="http://schemas.microsoft.com/office/drawing/2014/main" id="{5CE80B2C-96A9-44DC-A5E1-1C1E3AF2C0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" r="10758" b="-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9F40A-FC20-4EBF-A358-DDE60D03D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000" dirty="0">
                <a:solidFill>
                  <a:srgbClr val="FFFFFF"/>
                </a:solidFill>
              </a:rPr>
              <a:t>When we no longer can preach the Gospel of Jesus Christ.</a:t>
            </a:r>
          </a:p>
          <a:p>
            <a:r>
              <a:rPr lang="en-US" sz="4000" dirty="0">
                <a:solidFill>
                  <a:srgbClr val="FFFFFF"/>
                </a:solidFill>
              </a:rPr>
              <a:t> </a:t>
            </a:r>
            <a:r>
              <a:rPr lang="en-US" sz="40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Matthew 28:18-20; 2:8-10; Acts 1:8; Acts 4:18-20; 5:29; Exodus 1:17,21; Esther 4:16; Daniel 3:13-30</a:t>
            </a:r>
          </a:p>
          <a:p>
            <a:pPr marL="0" indent="0">
              <a:buNone/>
            </a:pP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1628B61-ED35-4BBA-A438-B2A4EF0E4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ldhabi" panose="01000000000000000000" pitchFamily="2" charset="-78"/>
              </a:rPr>
              <a:t>III.  Where Does Human 	Government End?</a:t>
            </a:r>
          </a:p>
        </p:txBody>
      </p:sp>
    </p:spTree>
    <p:extLst>
      <p:ext uri="{BB962C8B-B14F-4D97-AF65-F5344CB8AC3E}">
        <p14:creationId xmlns:p14="http://schemas.microsoft.com/office/powerpoint/2010/main" val="17725054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122" name="Picture 2" descr="USA flag with sunset sky and Good Friday, Easter cross.">
            <a:extLst>
              <a:ext uri="{FF2B5EF4-FFF2-40B4-BE49-F238E27FC236}">
                <a16:creationId xmlns:a16="http://schemas.microsoft.com/office/drawing/2014/main" id="{5CE80B2C-96A9-44DC-A5E1-1C1E3AF2C0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" r="10758" b="-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9F40A-FC20-4EBF-A358-DDE60D03D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>
                <a:solidFill>
                  <a:srgbClr val="FFFFFF"/>
                </a:solidFill>
              </a:rPr>
              <a:t>2. When we no longer can lead holy 	lives.</a:t>
            </a:r>
          </a:p>
          <a:p>
            <a:r>
              <a:rPr lang="en-US" sz="4000" dirty="0">
                <a:solidFill>
                  <a:srgbClr val="FFFFFF"/>
                </a:solidFill>
              </a:rPr>
              <a:t> 	The Pilgrim’s came to America 	from Europe in search of 	religious freedom and liberty.</a:t>
            </a:r>
          </a:p>
          <a:p>
            <a:r>
              <a:rPr lang="en-US" sz="4000" dirty="0">
                <a:solidFill>
                  <a:srgbClr val="FFFFFF"/>
                </a:solidFill>
              </a:rPr>
              <a:t>      </a:t>
            </a:r>
            <a:r>
              <a:rPr lang="en-US" sz="3600" dirty="0">
                <a:solidFill>
                  <a:srgbClr val="FFFFFF"/>
                </a:solidFill>
              </a:rPr>
              <a:t>Were they wrong to seek their 	independence from Britain?</a:t>
            </a:r>
          </a:p>
          <a:p>
            <a:pPr marL="0" indent="0">
              <a:buNone/>
            </a:pP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1628B61-ED35-4BBA-A438-B2A4EF0E4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ldhabi" panose="01000000000000000000" pitchFamily="2" charset="-78"/>
              </a:rPr>
              <a:t>III.  Where Does Human 	Government End?</a:t>
            </a:r>
          </a:p>
        </p:txBody>
      </p:sp>
    </p:spTree>
    <p:extLst>
      <p:ext uri="{BB962C8B-B14F-4D97-AF65-F5344CB8AC3E}">
        <p14:creationId xmlns:p14="http://schemas.microsoft.com/office/powerpoint/2010/main" val="37310134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122" name="Picture 2" descr="USA flag with sunset sky and Good Friday, Easter cross.">
            <a:extLst>
              <a:ext uri="{FF2B5EF4-FFF2-40B4-BE49-F238E27FC236}">
                <a16:creationId xmlns:a16="http://schemas.microsoft.com/office/drawing/2014/main" id="{5CE80B2C-96A9-44DC-A5E1-1C1E3AF2C0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" r="10758" b="-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9F40A-FC20-4EBF-A358-DDE60D03D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>
                <a:solidFill>
                  <a:srgbClr val="FFFFFF"/>
                </a:solidFill>
              </a:rPr>
              <a:t>3. When we no longer can teach or 	lead our children.</a:t>
            </a:r>
          </a:p>
          <a:p>
            <a:pPr marL="0" indent="0">
              <a:buNone/>
            </a:pPr>
            <a:r>
              <a:rPr lang="en-US" sz="4000" dirty="0">
                <a:solidFill>
                  <a:srgbClr val="FFFFFF"/>
                </a:solidFill>
              </a:rPr>
              <a:t>4. When we no longer can worship in 	religious freedom.</a:t>
            </a:r>
          </a:p>
          <a:p>
            <a:pPr marL="0" indent="0">
              <a:buNone/>
            </a:pPr>
            <a:r>
              <a:rPr lang="en-US" sz="4000" dirty="0">
                <a:solidFill>
                  <a:srgbClr val="FFFFFF"/>
                </a:solidFill>
              </a:rPr>
              <a:t>5. When we no longer can follow our 	conscience.</a:t>
            </a:r>
          </a:p>
          <a:p>
            <a:pPr marL="0" indent="0">
              <a:buNone/>
            </a:pP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1628B61-ED35-4BBA-A438-B2A4EF0E4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ldhabi" panose="01000000000000000000" pitchFamily="2" charset="-78"/>
              </a:rPr>
              <a:t>III.  Where Does Human 	Government End?</a:t>
            </a:r>
          </a:p>
        </p:txBody>
      </p:sp>
    </p:spTree>
    <p:extLst>
      <p:ext uri="{BB962C8B-B14F-4D97-AF65-F5344CB8AC3E}">
        <p14:creationId xmlns:p14="http://schemas.microsoft.com/office/powerpoint/2010/main" val="19364965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122" name="Picture 2" descr="USA flag with sunset sky and Good Friday, Easter cross.">
            <a:extLst>
              <a:ext uri="{FF2B5EF4-FFF2-40B4-BE49-F238E27FC236}">
                <a16:creationId xmlns:a16="http://schemas.microsoft.com/office/drawing/2014/main" id="{5CE80B2C-96A9-44DC-A5E1-1C1E3AF2C0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" r="10758" b="-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9F40A-FC20-4EBF-A358-DDE60D03D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>
                <a:solidFill>
                  <a:srgbClr val="FFFFFF"/>
                </a:solidFill>
              </a:rPr>
              <a:t>6.  When innocent life is threatened.</a:t>
            </a:r>
          </a:p>
          <a:p>
            <a:pPr marL="0" indent="0">
              <a:buNone/>
            </a:pPr>
            <a:r>
              <a:rPr lang="en-US" sz="4000" dirty="0">
                <a:solidFill>
                  <a:srgbClr val="FFFFFF"/>
                </a:solidFill>
              </a:rPr>
              <a:t>7.  When government no longer     	guards and protects human 	liberty.</a:t>
            </a:r>
          </a:p>
          <a:p>
            <a:pPr marL="742950" indent="-742950">
              <a:buAutoNum type="arabicPeriod" startAt="5"/>
            </a:pP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1628B61-ED35-4BBA-A438-B2A4EF0E4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ldhabi" panose="01000000000000000000" pitchFamily="2" charset="-78"/>
              </a:rPr>
              <a:t>III.  Where Does Human 	Government End?</a:t>
            </a:r>
          </a:p>
        </p:txBody>
      </p:sp>
    </p:spTree>
    <p:extLst>
      <p:ext uri="{BB962C8B-B14F-4D97-AF65-F5344CB8AC3E}">
        <p14:creationId xmlns:p14="http://schemas.microsoft.com/office/powerpoint/2010/main" val="30196042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146" name="Picture 2" descr="vote button on Holy Bible">
            <a:extLst>
              <a:ext uri="{FF2B5EF4-FFF2-40B4-BE49-F238E27FC236}">
                <a16:creationId xmlns:a16="http://schemas.microsoft.com/office/drawing/2014/main" id="{90B8978E-5C26-493F-A852-18FE793CEB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2" r="4847" b="-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5CD2B-64C8-4B52-8298-47FD18DF67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main difference between a </a:t>
            </a: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Democracy</a:t>
            </a: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 and a </a:t>
            </a: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Republic</a:t>
            </a: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 is the extent to which the people control the process of making laws under each form of government. </a:t>
            </a:r>
            <a:endParaRPr lang="en-US" sz="4400" i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9E6103F-274A-4A50-B0A4-75A7BF9DF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ldhabi" panose="01000000000000000000" pitchFamily="2" charset="-78"/>
              </a:rPr>
              <a:t>What’s the Difference Between a Democracy and a Republic?</a:t>
            </a:r>
          </a:p>
        </p:txBody>
      </p:sp>
    </p:spTree>
    <p:extLst>
      <p:ext uri="{BB962C8B-B14F-4D97-AF65-F5344CB8AC3E}">
        <p14:creationId xmlns:p14="http://schemas.microsoft.com/office/powerpoint/2010/main" val="36242087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146" name="Picture 2" descr="vote button on Holy Bible">
            <a:extLst>
              <a:ext uri="{FF2B5EF4-FFF2-40B4-BE49-F238E27FC236}">
                <a16:creationId xmlns:a16="http://schemas.microsoft.com/office/drawing/2014/main" id="{90B8978E-5C26-493F-A852-18FE793CEB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2" r="4847" b="-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5CD2B-64C8-4B52-8298-47FD18DF67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825625"/>
            <a:ext cx="8131037" cy="4351338"/>
          </a:xfrm>
        </p:spPr>
        <p:txBody>
          <a:bodyPr>
            <a:normAutofit/>
          </a:bodyPr>
          <a:lstStyle/>
          <a:p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In a </a:t>
            </a:r>
            <a:r>
              <a:rPr lang="en-US" sz="4000" b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Democracy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the voting majority has almost unlimited power to make laws. – </a:t>
            </a:r>
            <a:r>
              <a:rPr lang="en-US" sz="40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Popular Vote. </a:t>
            </a:r>
          </a:p>
          <a:p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In a </a:t>
            </a:r>
            <a:r>
              <a:rPr lang="en-US" sz="4000" b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Republic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people elect representatives to make laws according to the constraints of a Constitution. – </a:t>
            </a:r>
            <a:r>
              <a:rPr lang="en-US" sz="40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Electoral College.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9E6103F-274A-4A50-B0A4-75A7BF9DF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ldhabi" panose="01000000000000000000" pitchFamily="2" charset="-78"/>
              </a:rPr>
              <a:t>What’s the Difference Between a Democracy and a Republic?</a:t>
            </a:r>
          </a:p>
        </p:txBody>
      </p:sp>
    </p:spTree>
    <p:extLst>
      <p:ext uri="{BB962C8B-B14F-4D97-AF65-F5344CB8AC3E}">
        <p14:creationId xmlns:p14="http://schemas.microsoft.com/office/powerpoint/2010/main" val="22566247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146" name="Picture 2" descr="vote button on Holy Bible">
            <a:extLst>
              <a:ext uri="{FF2B5EF4-FFF2-40B4-BE49-F238E27FC236}">
                <a16:creationId xmlns:a16="http://schemas.microsoft.com/office/drawing/2014/main" id="{90B8978E-5C26-493F-A852-18FE793CEB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2" r="4847" b="-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5CD2B-64C8-4B52-8298-47FD18DF67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b="1" dirty="0">
                <a:solidFill>
                  <a:srgbClr val="FFFFFF"/>
                </a:solidFill>
              </a:rPr>
              <a:t>We the People… </a:t>
            </a:r>
            <a:r>
              <a:rPr lang="en-US" sz="4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(VOTE)</a:t>
            </a:r>
          </a:p>
          <a:p>
            <a:r>
              <a:rPr lang="en-US" sz="4000" b="1" dirty="0">
                <a:solidFill>
                  <a:srgbClr val="FFFFFF"/>
                </a:solidFill>
              </a:rPr>
              <a:t> We the People live holy lives according to the principles of God’s Holy Word. </a:t>
            </a:r>
            <a:r>
              <a:rPr lang="en-US" sz="4000" b="1" i="1" dirty="0">
                <a:solidFill>
                  <a:srgbClr val="FF0000"/>
                </a:solidFill>
              </a:rPr>
              <a:t>(VOTE TRUTH)</a:t>
            </a:r>
            <a:endParaRPr lang="en-US" sz="4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9E6103F-274A-4A50-B0A4-75A7BF9DF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ldhabi" panose="01000000000000000000" pitchFamily="2" charset="-78"/>
              </a:rPr>
              <a:t>IV.  What Does it Mean to Live in 	a Constitutional Republic?</a:t>
            </a:r>
          </a:p>
        </p:txBody>
      </p:sp>
    </p:spTree>
    <p:extLst>
      <p:ext uri="{BB962C8B-B14F-4D97-AF65-F5344CB8AC3E}">
        <p14:creationId xmlns:p14="http://schemas.microsoft.com/office/powerpoint/2010/main" val="29844357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146" name="Picture 2" descr="vote button on Holy Bible">
            <a:extLst>
              <a:ext uri="{FF2B5EF4-FFF2-40B4-BE49-F238E27FC236}">
                <a16:creationId xmlns:a16="http://schemas.microsoft.com/office/drawing/2014/main" id="{90B8978E-5C26-493F-A852-18FE793CEB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2" r="4847" b="-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5CD2B-64C8-4B52-8298-47FD18DF67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 lnSpcReduction="10000"/>
          </a:bodyPr>
          <a:lstStyle/>
          <a:p>
            <a:r>
              <a:rPr lang="en-US" sz="4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the People protect </a:t>
            </a:r>
            <a:r>
              <a:rPr lang="en-US" sz="4000" b="1" dirty="0">
                <a:solidFill>
                  <a:srgbClr val="FFFFFF"/>
                </a:solidFill>
              </a:rPr>
              <a:t>Life, Liberty    and the Pursuit of Happiness… </a:t>
            </a:r>
            <a:r>
              <a:rPr lang="en-US" sz="4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(VOTE GODLY)</a:t>
            </a:r>
          </a:p>
          <a:p>
            <a:r>
              <a:rPr lang="en-US" sz="4000" b="1" dirty="0">
                <a:solidFill>
                  <a:srgbClr val="FFFFFF"/>
                </a:solidFill>
              </a:rPr>
              <a:t> We the People Protect the Balance of Power: </a:t>
            </a:r>
            <a:r>
              <a:rPr lang="en-US" sz="4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(VOTE RIGHTEOUSLY)</a:t>
            </a:r>
          </a:p>
          <a:p>
            <a:r>
              <a:rPr lang="en-US" sz="4000" b="1" dirty="0">
                <a:solidFill>
                  <a:srgbClr val="FFFFFF"/>
                </a:solidFill>
              </a:rPr>
              <a:t> We the People Give Honor. Romans 13:7b </a:t>
            </a:r>
            <a:r>
              <a:rPr lang="en-US" sz="4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(VOTE RESPECTFULLY)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9E6103F-274A-4A50-B0A4-75A7BF9DF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ldhabi" panose="01000000000000000000" pitchFamily="2" charset="-78"/>
              </a:rPr>
              <a:t>IV.  What Does it Mean to Live in 	a Constitutional Republic?</a:t>
            </a:r>
          </a:p>
        </p:txBody>
      </p:sp>
    </p:spTree>
    <p:extLst>
      <p:ext uri="{BB962C8B-B14F-4D97-AF65-F5344CB8AC3E}">
        <p14:creationId xmlns:p14="http://schemas.microsoft.com/office/powerpoint/2010/main" val="36100511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362" name="Picture 2" descr="Image result for picture of America falling apart">
            <a:extLst>
              <a:ext uri="{FF2B5EF4-FFF2-40B4-BE49-F238E27FC236}">
                <a16:creationId xmlns:a16="http://schemas.microsoft.com/office/drawing/2014/main" id="{B84F45B2-6EF4-4CB1-B167-397E085F25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8" r="5711" b="-1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6464F7-508E-4212-9347-84C31B570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America the Beautiful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5BA510-2E30-43CD-B019-45C42CDB1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beautiful for spacious skies, for amber waves of grain </a:t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purple mountain majesties, above the fruited plain </a:t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America, America, God shed His grace on thee </a:t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crown thy good with brotherhood, from sea to shining sea </a:t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36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894352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362" name="Picture 2" descr="Image result for picture of America falling apart">
            <a:extLst>
              <a:ext uri="{FF2B5EF4-FFF2-40B4-BE49-F238E27FC236}">
                <a16:creationId xmlns:a16="http://schemas.microsoft.com/office/drawing/2014/main" id="{B84F45B2-6EF4-4CB1-B167-397E085F25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8" r="5711" b="-1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6464F7-508E-4212-9347-84C31B570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America the Beautiful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5BA510-2E30-43CD-B019-45C42CDB1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beautiful for Pilgrim feet, whose stern impassioned stress </a:t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thoroughfare for freedom beat, across the wilderness </a:t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America, America, God mend thine every flaw </a:t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Confirm thy soul in self control, Thy liberty in law </a:t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36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958570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362" name="Picture 2" descr="Image result for picture of America falling apart">
            <a:extLst>
              <a:ext uri="{FF2B5EF4-FFF2-40B4-BE49-F238E27FC236}">
                <a16:creationId xmlns:a16="http://schemas.microsoft.com/office/drawing/2014/main" id="{B84F45B2-6EF4-4CB1-B167-397E085F25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8" r="5711" b="-1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6464F7-508E-4212-9347-84C31B570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America the Beautiful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5BA510-2E30-43CD-B019-45C42CDB1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beautiful for heroes proved, in liberating strife </a:t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 more than self their country loved, and mercy more than life </a:t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America, America, May God they gold refine </a:t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Till all success be nobleness, and every gain divine </a:t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36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01750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362" name="Picture 2" descr="Image result for picture of America falling apart">
            <a:extLst>
              <a:ext uri="{FF2B5EF4-FFF2-40B4-BE49-F238E27FC236}">
                <a16:creationId xmlns:a16="http://schemas.microsoft.com/office/drawing/2014/main" id="{B84F45B2-6EF4-4CB1-B167-397E085F25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8" r="5711" b="-1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6464F7-508E-4212-9347-84C31B570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America the Beautiful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5BA510-2E30-43CD-B019-45C42CDB1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beautiful for patriot dream, that sees beyond the years </a:t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Thine alabaster cities gleam, undimmed by human tears </a:t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America, America, God shed His grace on thee </a:t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crown thy good with brotherhood, from sea to shining sea</a:t>
            </a:r>
            <a:endParaRPr lang="en-US" sz="36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772140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0FA3C-7E84-4115-9096-D469FB99A8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D92368-8F50-41A4-8F6C-C4B120A03D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3772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1360</Words>
  <Application>Microsoft Office PowerPoint</Application>
  <PresentationFormat>On-screen Show (4:3)</PresentationFormat>
  <Paragraphs>143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9" baseType="lpstr">
      <vt:lpstr>Aldhabi</vt:lpstr>
      <vt:lpstr>Arial</vt:lpstr>
      <vt:lpstr>Calibri</vt:lpstr>
      <vt:lpstr>Calibri Light</vt:lpstr>
      <vt:lpstr>Office Theme</vt:lpstr>
      <vt:lpstr>PowerPoint Presentation</vt:lpstr>
      <vt:lpstr>When Do We Submit to Human Government? (Unleashing the Power of the Gospel in America) Romans 13:1-7 </vt:lpstr>
      <vt:lpstr>PowerPoint Presentation</vt:lpstr>
      <vt:lpstr>PowerPoint Presentation</vt:lpstr>
      <vt:lpstr>Pledge to the     Christian Flag</vt:lpstr>
      <vt:lpstr>PowerPoint Presentation</vt:lpstr>
      <vt:lpstr>PowerPoint Presentation</vt:lpstr>
      <vt:lpstr>I.  What About the Separation  of Church and State?</vt:lpstr>
      <vt:lpstr>Separation of Church and State:</vt:lpstr>
      <vt:lpstr>Separation of Church and State:</vt:lpstr>
      <vt:lpstr>Separation of Church and State:</vt:lpstr>
      <vt:lpstr>Separation of Church and State:</vt:lpstr>
      <vt:lpstr>America’s Roots as a ‘Christian Nation:” IN GOD WE TRUST.</vt:lpstr>
      <vt:lpstr>America’s Roots as a ‘Christian Nation:” IN GOD WE TRUST.</vt:lpstr>
      <vt:lpstr>America’s Roots as a ‘Christian Nation:” IN GOD WE TRUST.</vt:lpstr>
      <vt:lpstr>America’s Roots as a ‘Christian Nation:” IN GOD WE TRUST.</vt:lpstr>
      <vt:lpstr>America’s Roots as a ‘Christian Nation:” IN GOD WE TRUST.</vt:lpstr>
      <vt:lpstr>Is America a ‘Christian Nation?’</vt:lpstr>
      <vt:lpstr>Is America a ‘Christian Nation?’</vt:lpstr>
      <vt:lpstr>Is America a ‘Christian Nation?’</vt:lpstr>
      <vt:lpstr>Is America a ‘Christian Nation?’</vt:lpstr>
      <vt:lpstr>What Has Our Liberty Cost Us?</vt:lpstr>
      <vt:lpstr>ABRAHAM LINCOLN SAID…</vt:lpstr>
      <vt:lpstr>I.  What About the Separation  of Church and State?</vt:lpstr>
      <vt:lpstr>God Ordained Jurisdictions:</vt:lpstr>
      <vt:lpstr>II.  Where Does Human  Government Begin?</vt:lpstr>
      <vt:lpstr>II.  Where Does Human  Government Begin?</vt:lpstr>
      <vt:lpstr>III.  Where Does Human  Government Begin?</vt:lpstr>
      <vt:lpstr>II.  Where Does Human  Government Begin?</vt:lpstr>
      <vt:lpstr>II.  Where Does Human  Government Begin?</vt:lpstr>
      <vt:lpstr>5. God is Just:</vt:lpstr>
      <vt:lpstr>III.  Where Does Human  Government End?</vt:lpstr>
      <vt:lpstr>III.  Where Does Human  Government End?</vt:lpstr>
      <vt:lpstr>III.  Where Does Human  Government End?</vt:lpstr>
      <vt:lpstr>III.  Where Does Human  Government End?</vt:lpstr>
      <vt:lpstr>What’s the Difference Between a Democracy and a Republic?</vt:lpstr>
      <vt:lpstr>What’s the Difference Between a Democracy and a Republic?</vt:lpstr>
      <vt:lpstr>IV.  What Does it Mean to Live in  a Constitutional Republic?</vt:lpstr>
      <vt:lpstr>IV.  What Does it Mean to Live in  a Constitutional Republic?</vt:lpstr>
      <vt:lpstr>America the Beautiful</vt:lpstr>
      <vt:lpstr>America the Beautiful</vt:lpstr>
      <vt:lpstr>America the Beautiful</vt:lpstr>
      <vt:lpstr>America the Beautiful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Ernst</dc:creator>
  <cp:lastModifiedBy> </cp:lastModifiedBy>
  <cp:revision>2</cp:revision>
  <dcterms:created xsi:type="dcterms:W3CDTF">2019-06-25T20:33:02Z</dcterms:created>
  <dcterms:modified xsi:type="dcterms:W3CDTF">2019-06-25T20:44:03Z</dcterms:modified>
</cp:coreProperties>
</file>