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 id="259" r:id="rId3"/>
    <p:sldId id="308" r:id="rId4"/>
    <p:sldId id="264" r:id="rId5"/>
    <p:sldId id="257" r:id="rId6"/>
    <p:sldId id="260" r:id="rId7"/>
    <p:sldId id="261" r:id="rId8"/>
    <p:sldId id="275" r:id="rId9"/>
    <p:sldId id="302" r:id="rId10"/>
    <p:sldId id="298" r:id="rId11"/>
    <p:sldId id="299" r:id="rId12"/>
    <p:sldId id="300" r:id="rId13"/>
    <p:sldId id="301" r:id="rId14"/>
    <p:sldId id="263" r:id="rId15"/>
    <p:sldId id="309" r:id="rId16"/>
    <p:sldId id="265" r:id="rId17"/>
    <p:sldId id="310" r:id="rId18"/>
    <p:sldId id="311" r:id="rId19"/>
    <p:sldId id="312" r:id="rId20"/>
    <p:sldId id="313" r:id="rId21"/>
    <p:sldId id="314" r:id="rId22"/>
    <p:sldId id="315" r:id="rId23"/>
    <p:sldId id="316" r:id="rId24"/>
    <p:sldId id="317" r:id="rId25"/>
    <p:sldId id="296" r:id="rId26"/>
    <p:sldId id="303" r:id="rId27"/>
    <p:sldId id="304" r:id="rId28"/>
    <p:sldId id="305" r:id="rId29"/>
    <p:sldId id="306" r:id="rId30"/>
    <p:sldId id="307" r:id="rId31"/>
    <p:sldId id="269" r:id="rId32"/>
    <p:sldId id="270" r:id="rId33"/>
    <p:sldId id="276" r:id="rId34"/>
    <p:sldId id="278" r:id="rId35"/>
    <p:sldId id="271" r:id="rId36"/>
    <p:sldId id="279" r:id="rId37"/>
    <p:sldId id="280" r:id="rId38"/>
    <p:sldId id="281" r:id="rId39"/>
    <p:sldId id="272" r:id="rId40"/>
    <p:sldId id="282" r:id="rId41"/>
    <p:sldId id="284" r:id="rId42"/>
    <p:sldId id="285" r:id="rId43"/>
    <p:sldId id="274" r:id="rId44"/>
    <p:sldId id="283" r:id="rId45"/>
    <p:sldId id="286" r:id="rId46"/>
    <p:sldId id="287" r:id="rId47"/>
    <p:sldId id="273" r:id="rId48"/>
    <p:sldId id="288" r:id="rId49"/>
    <p:sldId id="289" r:id="rId50"/>
    <p:sldId id="277" r:id="rId51"/>
    <p:sldId id="290" r:id="rId52"/>
    <p:sldId id="291" r:id="rId53"/>
    <p:sldId id="292" r:id="rId54"/>
    <p:sldId id="293" r:id="rId55"/>
    <p:sldId id="294" r:id="rId56"/>
    <p:sldId id="295"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35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7F87-E22B-47BD-B756-7115BFB0E5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21C91DB-84E8-4090-B7C6-09F9342AEEE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3E8F4D0-9143-49D8-8226-28ABBEE8463A}"/>
              </a:ext>
            </a:extLst>
          </p:cNvPr>
          <p:cNvSpPr>
            <a:spLocks noGrp="1"/>
          </p:cNvSpPr>
          <p:nvPr>
            <p:ph type="dt" sz="half" idx="10"/>
          </p:nvPr>
        </p:nvSpPr>
        <p:spPr/>
        <p:txBody>
          <a:bodyPr/>
          <a:lstStyle/>
          <a:p>
            <a:fld id="{02AC24A9-CCB6-4F8D-B8DB-C2F3692CFA5A}" type="datetimeFigureOut">
              <a:rPr lang="en-US" smtClean="0"/>
              <a:t>3/20/2020</a:t>
            </a:fld>
            <a:endParaRPr lang="en-US" dirty="0"/>
          </a:p>
        </p:txBody>
      </p:sp>
      <p:sp>
        <p:nvSpPr>
          <p:cNvPr id="5" name="Footer Placeholder 4">
            <a:extLst>
              <a:ext uri="{FF2B5EF4-FFF2-40B4-BE49-F238E27FC236}">
                <a16:creationId xmlns:a16="http://schemas.microsoft.com/office/drawing/2014/main" id="{FB0133A5-1AB4-4EE8-A5E1-AD9FC79108E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D8713F-F7B6-4F61-B8EF-86FE23999974}"/>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501453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9E7E-267B-455F-8A8B-E198EA6F14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4CA87F-8BB4-487C-9A44-58BF24C78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AE63B5-5159-4D15-B369-B63F20C07BD5}"/>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5" name="Footer Placeholder 4">
            <a:extLst>
              <a:ext uri="{FF2B5EF4-FFF2-40B4-BE49-F238E27FC236}">
                <a16:creationId xmlns:a16="http://schemas.microsoft.com/office/drawing/2014/main" id="{71448F87-078C-42BE-8C06-AFAEF4696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105C5D-F116-4B66-8363-6C35D8A9FA3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7504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C1D7-9A61-4420-993F-A91F55E113F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AF60934-19ED-4DB2-B51C-21FB19F74C2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FE29E1-324D-4EAB-B104-389BF196C74A}"/>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5" name="Footer Placeholder 4">
            <a:extLst>
              <a:ext uri="{FF2B5EF4-FFF2-40B4-BE49-F238E27FC236}">
                <a16:creationId xmlns:a16="http://schemas.microsoft.com/office/drawing/2014/main" id="{9D1072EE-B750-46D6-A371-B24A44FA1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1FDF4-BDD3-4590-991E-E966CF6C786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0075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A0E8-3890-422B-BF79-74B7F5C9E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5E7D14-371C-42A1-A51A-A9E28F6DB8B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642D9F-DC5D-4501-8F23-3C1895DAFAA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1A687B-6BCF-45D3-8D9C-1841957A50F1}"/>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6" name="Footer Placeholder 5">
            <a:extLst>
              <a:ext uri="{FF2B5EF4-FFF2-40B4-BE49-F238E27FC236}">
                <a16:creationId xmlns:a16="http://schemas.microsoft.com/office/drawing/2014/main" id="{331BF3F2-8159-40C4-AD8C-E68FE8AD0D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413DA-A397-4D8A-B686-8C530893BB64}"/>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75453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E9F7-6CE3-434D-863C-7FD142B63A1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71F562-987C-41F6-A0D2-D535E1F20C6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E6CE6BE-4093-4EC4-A735-DD4DE09EDFB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0CD746-BAD3-499B-AB74-C14FC7D08DA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4A41881-D4F9-4972-B94D-4A43A067B45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CB7419-F27B-4430-B30D-D10CFDBF0E92}"/>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8" name="Footer Placeholder 7">
            <a:extLst>
              <a:ext uri="{FF2B5EF4-FFF2-40B4-BE49-F238E27FC236}">
                <a16:creationId xmlns:a16="http://schemas.microsoft.com/office/drawing/2014/main" id="{6CBC07D9-7771-4C3F-84E1-84A0DCA53F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728DD5-EEA8-4114-B685-B45F4DDED25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4061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D0E9-1D74-45CD-B09E-F9B956500D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38AF6B-6236-4A51-B1C8-ECC0C2812604}"/>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4" name="Footer Placeholder 3">
            <a:extLst>
              <a:ext uri="{FF2B5EF4-FFF2-40B4-BE49-F238E27FC236}">
                <a16:creationId xmlns:a16="http://schemas.microsoft.com/office/drawing/2014/main" id="{BDF0C129-EE0E-46AA-98E4-B10024543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328895-DD80-47BB-A9C5-540E74947F8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8089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27AA78-8ED7-4284-BA63-63859603D305}"/>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3" name="Footer Placeholder 2">
            <a:extLst>
              <a:ext uri="{FF2B5EF4-FFF2-40B4-BE49-F238E27FC236}">
                <a16:creationId xmlns:a16="http://schemas.microsoft.com/office/drawing/2014/main" id="{C4B9452E-B7ED-40DC-9942-EEDF5CC67B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9B8CAC-DC92-4824-8482-4EE0C3E281C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37364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C05B-D144-486E-B931-0F50F10D5F3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74F510D-3A27-442F-8C5C-5E9D3F9A17B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499D9F-A643-4440-9EB8-F2FA39E61A4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CDD9D43-25A5-4B82-BE50-DFECC845B38F}"/>
              </a:ext>
            </a:extLst>
          </p:cNvPr>
          <p:cNvSpPr>
            <a:spLocks noGrp="1"/>
          </p:cNvSpPr>
          <p:nvPr>
            <p:ph type="dt" sz="half" idx="10"/>
          </p:nvPr>
        </p:nvSpPr>
        <p:spPr/>
        <p:txBody>
          <a:bodyPr/>
          <a:lstStyle/>
          <a:p>
            <a:fld id="{02AC24A9-CCB6-4F8D-B8DB-C2F3692CFA5A}" type="datetimeFigureOut">
              <a:rPr lang="en-US" smtClean="0"/>
              <a:t>3/20/2020</a:t>
            </a:fld>
            <a:endParaRPr lang="en-US" dirty="0"/>
          </a:p>
        </p:txBody>
      </p:sp>
      <p:sp>
        <p:nvSpPr>
          <p:cNvPr id="6" name="Footer Placeholder 5">
            <a:extLst>
              <a:ext uri="{FF2B5EF4-FFF2-40B4-BE49-F238E27FC236}">
                <a16:creationId xmlns:a16="http://schemas.microsoft.com/office/drawing/2014/main" id="{0FD4ACF1-7C57-401F-AC2D-257B8A34A7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9B4B00-B59F-4F6B-B678-D87E6433750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8378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EB8C-15A1-4718-9813-A70E4DCA62D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C795623-8170-4749-8EFF-CCCAB415049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4FD8086-8411-438D-B1A5-14A4FC38E48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AEC4BF4-4810-4A13-BCF2-7DE13AEC3671}"/>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6" name="Footer Placeholder 5">
            <a:extLst>
              <a:ext uri="{FF2B5EF4-FFF2-40B4-BE49-F238E27FC236}">
                <a16:creationId xmlns:a16="http://schemas.microsoft.com/office/drawing/2014/main" id="{23BFEDEF-6A6E-4595-8996-EF3D21100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4A3030-A662-4C1F-A160-B0ECD015B38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0743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26C1-CBA5-4A6D-9180-A25A28354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E410F5-19EE-4F7D-B162-293213169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E7D679-5309-40FC-8DD4-32A49F33DBA5}"/>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5" name="Footer Placeholder 4">
            <a:extLst>
              <a:ext uri="{FF2B5EF4-FFF2-40B4-BE49-F238E27FC236}">
                <a16:creationId xmlns:a16="http://schemas.microsoft.com/office/drawing/2014/main" id="{C0CCF68E-6AAB-4008-A7B6-C2D3F877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E44DA-CB85-4352-A3FD-46DBC22DEE8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8781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F3A21A-D180-49C7-A29A-F6B53563E5F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CB11B2-8CD3-4A1C-AA52-5BD9AB6EE1A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75372-0B7F-4475-A15E-F68A3EFCF63B}"/>
              </a:ext>
            </a:extLst>
          </p:cNvPr>
          <p:cNvSpPr>
            <a:spLocks noGrp="1"/>
          </p:cNvSpPr>
          <p:nvPr>
            <p:ph type="dt" sz="half" idx="10"/>
          </p:nvPr>
        </p:nvSpPr>
        <p:spPr/>
        <p:txBody>
          <a:bodyPr/>
          <a:lstStyle/>
          <a:p>
            <a:fld id="{02AC24A9-CCB6-4F8D-B8DB-C2F3692CFA5A}" type="datetimeFigureOut">
              <a:rPr lang="en-US" smtClean="0"/>
              <a:t>3/20/2020</a:t>
            </a:fld>
            <a:endParaRPr lang="en-US"/>
          </a:p>
        </p:txBody>
      </p:sp>
      <p:sp>
        <p:nvSpPr>
          <p:cNvPr id="5" name="Footer Placeholder 4">
            <a:extLst>
              <a:ext uri="{FF2B5EF4-FFF2-40B4-BE49-F238E27FC236}">
                <a16:creationId xmlns:a16="http://schemas.microsoft.com/office/drawing/2014/main" id="{5B11B395-A1B1-4CD9-B7D2-D148C5A77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E3CD3-EB39-4351-94DB-4A670E9E7C86}"/>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8142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A3096-2D7C-4671-8EB6-E7AA10BCFB0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A67DB4-5600-4554-B354-AFD0AC18BFD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FB69EA-4747-4CC9-A325-2761088B61C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2AC24A9-CCB6-4F8D-B8DB-C2F3692CFA5A}" type="datetimeFigureOut">
              <a:rPr lang="en-US" smtClean="0"/>
              <a:t>3/20/2020</a:t>
            </a:fld>
            <a:endParaRPr lang="en-US"/>
          </a:p>
        </p:txBody>
      </p:sp>
      <p:sp>
        <p:nvSpPr>
          <p:cNvPr id="5" name="Footer Placeholder 4">
            <a:extLst>
              <a:ext uri="{FF2B5EF4-FFF2-40B4-BE49-F238E27FC236}">
                <a16:creationId xmlns:a16="http://schemas.microsoft.com/office/drawing/2014/main" id="{2C079FBC-228A-4BB6-B1A2-F061793B22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5BA538-4AC8-4C91-9279-0E307EEC7A9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25021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mage result for free pictures of library of old bibles">
            <a:extLst>
              <a:ext uri="{FF2B5EF4-FFF2-40B4-BE49-F238E27FC236}">
                <a16:creationId xmlns:a16="http://schemas.microsoft.com/office/drawing/2014/main" id="{2FC3BE8F-FED7-450F-B3A9-EBAA0468F4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67" t="9091" r="26800"/>
          <a:stretch/>
        </p:blipFill>
        <p:spPr bwMode="auto">
          <a:xfrm>
            <a:off x="1" y="10"/>
            <a:ext cx="9144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71986E8-5121-4637-B6BC-E3DC19ED17AB}"/>
              </a:ext>
            </a:extLst>
          </p:cNvPr>
          <p:cNvSpPr>
            <a:spLocks noGrp="1"/>
          </p:cNvSpPr>
          <p:nvPr>
            <p:ph type="title"/>
          </p:nvPr>
        </p:nvSpPr>
        <p:spPr>
          <a:xfrm>
            <a:off x="278320" y="339654"/>
            <a:ext cx="8560880" cy="2467046"/>
          </a:xfrm>
        </p:spPr>
        <p:txBody>
          <a:bodyPr anchor="b">
            <a:normAutofit/>
            <a:scene3d>
              <a:camera prst="orthographicFront"/>
              <a:lightRig rig="threePt" dir="t"/>
            </a:scene3d>
            <a:sp3d extrusionH="57150">
              <a:bevelT h="25400" prst="softRound"/>
            </a:sp3d>
          </a:bodyPr>
          <a:lstStyle/>
          <a:p>
            <a:pPr algn="ctr"/>
            <a:r>
              <a:rPr lang="en-US" sz="3600" b="1" dirty="0">
                <a:solidFill>
                  <a:schemeClr val="accent4"/>
                </a:solidFill>
                <a:latin typeface="Arial Black" panose="020B0A04020102020204" pitchFamily="34" charset="0"/>
              </a:rPr>
              <a:t>Can We Trust Our Bibles?</a:t>
            </a:r>
            <a:br>
              <a:rPr lang="en-US" sz="3600" b="1" dirty="0">
                <a:solidFill>
                  <a:schemeClr val="accent4"/>
                </a:solidFill>
                <a:latin typeface="Arial Black" panose="020B0A04020102020204" pitchFamily="34" charset="0"/>
              </a:rPr>
            </a:br>
            <a:r>
              <a:rPr lang="en-US" sz="6000" b="1" dirty="0">
                <a:ln>
                  <a:solidFill>
                    <a:schemeClr val="bg1"/>
                  </a:solidFill>
                </a:ln>
                <a:solidFill>
                  <a:schemeClr val="accent4"/>
                </a:solidFill>
                <a:latin typeface="Arial Black" panose="020B0A04020102020204" pitchFamily="34" charset="0"/>
              </a:rPr>
              <a:t>“The Word of God”</a:t>
            </a:r>
            <a:br>
              <a:rPr lang="en-US" sz="6000" b="1" dirty="0">
                <a:ln>
                  <a:solidFill>
                    <a:schemeClr val="bg1"/>
                  </a:solidFill>
                </a:ln>
                <a:solidFill>
                  <a:schemeClr val="accent4"/>
                </a:solidFill>
                <a:latin typeface="Arial Black" panose="020B0A04020102020204" pitchFamily="34" charset="0"/>
              </a:rPr>
            </a:br>
            <a:r>
              <a:rPr lang="en-US" sz="3600" b="1" dirty="0">
                <a:solidFill>
                  <a:schemeClr val="accent4"/>
                </a:solidFill>
                <a:latin typeface="Arial Black" panose="020B0A04020102020204" pitchFamily="34" charset="0"/>
              </a:rPr>
              <a:t>(The Doctrines of Incarnation and Bible Translations)</a:t>
            </a:r>
          </a:p>
        </p:txBody>
      </p:sp>
    </p:spTree>
    <p:extLst>
      <p:ext uri="{BB962C8B-B14F-4D97-AF65-F5344CB8AC3E}">
        <p14:creationId xmlns:p14="http://schemas.microsoft.com/office/powerpoint/2010/main" val="247247957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BD03-D733-464D-ABE8-AE20A423FE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2D9561-E091-4408-8524-14EE84438CB9}"/>
              </a:ext>
            </a:extLst>
          </p:cNvPr>
          <p:cNvSpPr>
            <a:spLocks noGrp="1"/>
          </p:cNvSpPr>
          <p:nvPr>
            <p:ph idx="1"/>
          </p:nvPr>
        </p:nvSpPr>
        <p:spPr/>
        <p:txBody>
          <a:bodyPr/>
          <a:lstStyle/>
          <a:p>
            <a:endParaRPr lang="en-US" dirty="0"/>
          </a:p>
        </p:txBody>
      </p:sp>
      <p:pic>
        <p:nvPicPr>
          <p:cNvPr id="4098" name="Picture 2" descr="Image result for free pictures of library of old bibles">
            <a:extLst>
              <a:ext uri="{FF2B5EF4-FFF2-40B4-BE49-F238E27FC236}">
                <a16:creationId xmlns:a16="http://schemas.microsoft.com/office/drawing/2014/main" id="{046AF8E7-D34F-498E-9EC7-A879EAF40B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846"/>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17424E7-0D4A-4535-B0B1-FC9B5E6B0F22}"/>
              </a:ext>
            </a:extLst>
          </p:cNvPr>
          <p:cNvSpPr txBox="1">
            <a:spLocks/>
          </p:cNvSpPr>
          <p:nvPr/>
        </p:nvSpPr>
        <p:spPr>
          <a:xfrm>
            <a:off x="291560" y="2969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Money.</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Words change / definitions change.</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New MSS discovered.</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New insight into old languages.</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75382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C1FCF-C6B9-4AB8-827C-23A964AA41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F9F39D-DE4C-4071-964F-E9AB3F2978CE}"/>
              </a:ext>
            </a:extLst>
          </p:cNvPr>
          <p:cNvSpPr>
            <a:spLocks noGrp="1"/>
          </p:cNvSpPr>
          <p:nvPr>
            <p:ph idx="1"/>
          </p:nvPr>
        </p:nvSpPr>
        <p:spPr/>
        <p:txBody>
          <a:bodyPr/>
          <a:lstStyle/>
          <a:p>
            <a:endParaRPr lang="en-US"/>
          </a:p>
        </p:txBody>
      </p:sp>
      <p:pic>
        <p:nvPicPr>
          <p:cNvPr id="36866" name="Picture 2" descr="Image result for english bible translations chart">
            <a:extLst>
              <a:ext uri="{FF2B5EF4-FFF2-40B4-BE49-F238E27FC236}">
                <a16:creationId xmlns:a16="http://schemas.microsoft.com/office/drawing/2014/main" id="{6DAC3FFF-78B8-4764-91EB-B8D3C1BA2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3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7B89-BA51-463E-8267-9448F3C1A9A6}"/>
              </a:ext>
            </a:extLst>
          </p:cNvPr>
          <p:cNvSpPr>
            <a:spLocks noGrp="1"/>
          </p:cNvSpPr>
          <p:nvPr>
            <p:ph type="title"/>
          </p:nvPr>
        </p:nvSpPr>
        <p:spPr>
          <a:xfrm>
            <a:off x="358485" y="1122363"/>
            <a:ext cx="3017520" cy="3204134"/>
          </a:xfrm>
        </p:spPr>
        <p:txBody>
          <a:bodyPr vert="horz" lIns="91440" tIns="45720" rIns="91440" bIns="45720" rtlCol="0" anchor="b">
            <a:normAutofit/>
          </a:bodyPr>
          <a:lstStyle/>
          <a:p>
            <a:endParaRPr lang="en-US" sz="4200"/>
          </a:p>
        </p:txBody>
      </p:sp>
      <p:pic>
        <p:nvPicPr>
          <p:cNvPr id="9220" name="Picture 4" descr="Image result for free pictures of library of old bibles">
            <a:extLst>
              <a:ext uri="{FF2B5EF4-FFF2-40B4-BE49-F238E27FC236}">
                <a16:creationId xmlns:a16="http://schemas.microsoft.com/office/drawing/2014/main" id="{40D0D6F0-0102-4FFD-9019-01AAE493EDF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6958"/>
          <a:stretch/>
        </p:blipFill>
        <p:spPr bwMode="auto">
          <a:xfrm>
            <a:off x="0" y="10"/>
            <a:ext cx="9144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06554B0-66E4-41EC-872D-BAD0A8181582}"/>
              </a:ext>
            </a:extLst>
          </p:cNvPr>
          <p:cNvSpPr txBox="1">
            <a:spLocks/>
          </p:cNvSpPr>
          <p:nvPr/>
        </p:nvSpPr>
        <p:spPr>
          <a:xfrm>
            <a:off x="291560" y="119101"/>
            <a:ext cx="8560880" cy="3204134"/>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ln>
                  <a:solidFill>
                    <a:schemeClr val="bg1"/>
                  </a:solidFill>
                </a:ln>
                <a:solidFill>
                  <a:schemeClr val="accent4"/>
                </a:solidFill>
                <a:latin typeface="Arial Black" panose="020B0A04020102020204" pitchFamily="34" charset="0"/>
              </a:rPr>
              <a:t>“The Word of God”</a:t>
            </a:r>
          </a:p>
          <a:p>
            <a:endParaRPr lang="en-US" sz="4900" b="1" dirty="0">
              <a:ln>
                <a:solidFill>
                  <a:schemeClr val="bg1"/>
                </a:solidFill>
              </a:ln>
              <a:solidFill>
                <a:schemeClr val="accent4"/>
              </a:solidFill>
              <a:latin typeface="Arial Black" panose="020B0A04020102020204" pitchFamily="34" charset="0"/>
            </a:endParaRPr>
          </a:p>
          <a:p>
            <a:r>
              <a:rPr lang="en-US" sz="3600" b="1" dirty="0">
                <a:ln>
                  <a:solidFill>
                    <a:schemeClr val="bg1"/>
                  </a:solidFill>
                </a:ln>
                <a:solidFill>
                  <a:schemeClr val="accent4"/>
                </a:solidFill>
                <a:latin typeface="Arial Black" panose="020B0A04020102020204" pitchFamily="34" charset="0"/>
              </a:rPr>
              <a:t>1.  </a:t>
            </a:r>
            <a:r>
              <a:rPr lang="en-US" sz="4900" b="1" dirty="0">
                <a:ln>
                  <a:solidFill>
                    <a:schemeClr val="bg1"/>
                  </a:solidFill>
                </a:ln>
                <a:solidFill>
                  <a:schemeClr val="accent4"/>
                </a:solidFill>
                <a:latin typeface="Arial Black" panose="020B0A04020102020204" pitchFamily="34" charset="0"/>
              </a:rPr>
              <a:t>The Doctrine of Bible  	   </a:t>
            </a:r>
            <a:r>
              <a:rPr lang="en-US" sz="5500" b="1" dirty="0">
                <a:ln>
                  <a:solidFill>
                    <a:schemeClr val="bg1"/>
                  </a:solidFill>
                </a:ln>
                <a:solidFill>
                  <a:schemeClr val="accent4"/>
                </a:solidFill>
                <a:latin typeface="Arial Black" panose="020B0A04020102020204" pitchFamily="34" charset="0"/>
              </a:rPr>
              <a:t>Translations.</a:t>
            </a:r>
            <a:endParaRPr lang="en-US" sz="3600" b="1" dirty="0">
              <a:ln>
                <a:solidFill>
                  <a:schemeClr val="bg1"/>
                </a:solidFill>
              </a:ln>
              <a:solidFill>
                <a:schemeClr val="accent4"/>
              </a:solidFill>
              <a:latin typeface="Arial Black" panose="020B0A04020102020204" pitchFamily="34" charset="0"/>
            </a:endParaRPr>
          </a:p>
        </p:txBody>
      </p:sp>
    </p:spTree>
    <p:extLst>
      <p:ext uri="{BB962C8B-B14F-4D97-AF65-F5344CB8AC3E}">
        <p14:creationId xmlns:p14="http://schemas.microsoft.com/office/powerpoint/2010/main" val="313884577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free pictures of library of old bibles">
            <a:extLst>
              <a:ext uri="{FF2B5EF4-FFF2-40B4-BE49-F238E27FC236}">
                <a16:creationId xmlns:a16="http://schemas.microsoft.com/office/drawing/2014/main" id="{4A340698-998A-4B0E-8E14-BF9A933378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22" t="9091" r="42295"/>
          <a:stretch/>
        </p:blipFill>
        <p:spPr bwMode="auto">
          <a:xfrm>
            <a:off x="1" y="10"/>
            <a:ext cx="9144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568D9D9-1C28-4D59-970B-8E67BE95F9F8}"/>
              </a:ext>
            </a:extLst>
          </p:cNvPr>
          <p:cNvSpPr txBox="1">
            <a:spLocks/>
          </p:cNvSpPr>
          <p:nvPr/>
        </p:nvSpPr>
        <p:spPr>
          <a:xfrm>
            <a:off x="291560" y="-96800"/>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solidFill>
                  <a:schemeClr val="bg1"/>
                </a:solidFill>
                <a:effectLst>
                  <a:glow rad="63500">
                    <a:schemeClr val="accent2">
                      <a:satMod val="175000"/>
                      <a:alpha val="40000"/>
                    </a:schemeClr>
                  </a:glow>
                </a:effectLst>
                <a:latin typeface="Arial Black" panose="020B0A04020102020204" pitchFamily="34" charset="0"/>
              </a:rPr>
              <a:t>“The Word of God”</a:t>
            </a:r>
          </a:p>
          <a:p>
            <a:endParaRPr lang="en-US" sz="4900" b="1" dirty="0">
              <a:solidFill>
                <a:schemeClr val="bg1"/>
              </a:solidFill>
              <a:effectLst>
                <a:glow rad="63500">
                  <a:schemeClr val="accent2">
                    <a:satMod val="175000"/>
                    <a:alpha val="40000"/>
                  </a:schemeClr>
                </a:glow>
              </a:effectLst>
              <a:latin typeface="Arial Black" panose="020B0A04020102020204" pitchFamily="34" charset="0"/>
            </a:endParaRPr>
          </a:p>
          <a:p>
            <a:pPr marL="742950" indent="-742950">
              <a:buAutoNum type="arabicPeriod"/>
            </a:pPr>
            <a:r>
              <a:rPr lang="en-US" sz="3600" b="1" dirty="0">
                <a:solidFill>
                  <a:schemeClr val="bg1"/>
                </a:solidFill>
                <a:effectLst>
                  <a:glow rad="63500">
                    <a:schemeClr val="accent2">
                      <a:satMod val="175000"/>
                      <a:alpha val="40000"/>
                    </a:schemeClr>
                  </a:glow>
                </a:effectLst>
                <a:latin typeface="Arial Black" panose="020B0A04020102020204" pitchFamily="34" charset="0"/>
              </a:rPr>
              <a:t>The Doctrine of Bible  	Translations.</a:t>
            </a:r>
          </a:p>
          <a:p>
            <a:endParaRPr lang="en-US" sz="3600" b="1" dirty="0">
              <a:solidFill>
                <a:schemeClr val="bg1"/>
              </a:solidFill>
              <a:effectLst>
                <a:glow rad="63500">
                  <a:schemeClr val="accent2">
                    <a:satMod val="175000"/>
                    <a:alpha val="40000"/>
                  </a:schemeClr>
                </a:glow>
              </a:effectLst>
              <a:latin typeface="Arial Black" panose="020B0A04020102020204" pitchFamily="34" charset="0"/>
            </a:endParaRPr>
          </a:p>
          <a:p>
            <a:endParaRPr lang="en-US" sz="3600" b="1" dirty="0">
              <a:solidFill>
                <a:schemeClr val="bg1"/>
              </a:solidFill>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r>
              <a:rPr lang="en-US" sz="3600" b="1" dirty="0">
                <a:solidFill>
                  <a:schemeClr val="bg1"/>
                </a:solidFill>
                <a:effectLst>
                  <a:glow rad="63500">
                    <a:schemeClr val="accent2">
                      <a:satMod val="175000"/>
                      <a:alpha val="40000"/>
                    </a:schemeClr>
                  </a:glow>
                </a:effectLst>
                <a:latin typeface="Arial Black" panose="020B0A04020102020204" pitchFamily="34" charset="0"/>
              </a:rPr>
              <a:t>Has God’s Word been faithfully preserved down through the centuries?</a:t>
            </a:r>
          </a:p>
          <a:p>
            <a:pPr marL="571500" indent="-571500">
              <a:buFont typeface="Arial" panose="020B0604020202020204" pitchFamily="34" charset="0"/>
              <a:buChar char="•"/>
            </a:pPr>
            <a:r>
              <a:rPr lang="en-US" sz="3600" b="1" dirty="0">
                <a:solidFill>
                  <a:schemeClr val="bg1"/>
                </a:solidFill>
                <a:effectLst>
                  <a:glow rad="63500">
                    <a:schemeClr val="accent2">
                      <a:satMod val="175000"/>
                      <a:alpha val="40000"/>
                    </a:schemeClr>
                  </a:glow>
                </a:effectLst>
                <a:latin typeface="Arial Black" panose="020B0A04020102020204" pitchFamily="34" charset="0"/>
              </a:rPr>
              <a:t>Psalm 126:6,7</a:t>
            </a:r>
          </a:p>
          <a:p>
            <a:pPr marL="571500" indent="-571500">
              <a:buFont typeface="Arial" panose="020B0604020202020204" pitchFamily="34" charset="0"/>
              <a:buChar char="•"/>
            </a:pPr>
            <a:r>
              <a:rPr lang="en-US" sz="3600" b="1" dirty="0">
                <a:solidFill>
                  <a:schemeClr val="bg1"/>
                </a:solidFill>
                <a:effectLst>
                  <a:glow rad="63500">
                    <a:schemeClr val="accent2">
                      <a:satMod val="175000"/>
                      <a:alpha val="40000"/>
                    </a:schemeClr>
                  </a:glow>
                </a:effectLst>
                <a:latin typeface="Arial Black" panose="020B0A04020102020204" pitchFamily="34" charset="0"/>
              </a:rPr>
              <a:t>Matthew 24:35</a:t>
            </a:r>
          </a:p>
        </p:txBody>
      </p:sp>
    </p:spTree>
    <p:extLst>
      <p:ext uri="{BB962C8B-B14F-4D97-AF65-F5344CB8AC3E}">
        <p14:creationId xmlns:p14="http://schemas.microsoft.com/office/powerpoint/2010/main" val="20713887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6" end="6"/>
                                            </p:txEl>
                                          </p:spTgt>
                                        </p:tgtEl>
                                        <p:attrNameLst>
                                          <p:attrName>style.visibility</p:attrName>
                                        </p:attrNameLst>
                                      </p:cBhvr>
                                      <p:to>
                                        <p:strVal val="visible"/>
                                      </p:to>
                                    </p:set>
                                    <p:animEffect transition="in" filter="fade">
                                      <p:cBhvr>
                                        <p:cTn id="12" dur="500"/>
                                        <p:tgtEl>
                                          <p:spTgt spid="5">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fade">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result for free pictures of library of old bibles">
            <a:extLst>
              <a:ext uri="{FF2B5EF4-FFF2-40B4-BE49-F238E27FC236}">
                <a16:creationId xmlns:a16="http://schemas.microsoft.com/office/drawing/2014/main" id="{77F3D2CE-6912-4849-A910-BCAE031E9D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70" r="14365"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6DBE05E8-7147-4850-8A6E-E455171986E7}"/>
              </a:ext>
            </a:extLst>
          </p:cNvPr>
          <p:cNvSpPr txBox="1">
            <a:spLocks/>
          </p:cNvSpPr>
          <p:nvPr/>
        </p:nvSpPr>
        <p:spPr>
          <a:xfrm>
            <a:off x="291560" y="-1047091"/>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rPr>
              <a:t>“The Word of God”</a:t>
            </a:r>
          </a:p>
          <a:p>
            <a:endParaRPr lang="en-US" sz="49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endParaRPr>
          </a:p>
          <a:p>
            <a:pPr marL="742950" indent="-742950">
              <a:buAutoNum type="arabicPeriod"/>
            </a:pPr>
            <a:r>
              <a:rPr lang="en-US" sz="36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rPr>
              <a:t>The Doctrine of Bible  	</a:t>
            </a:r>
            <a:r>
              <a:rPr lang="en-US" sz="41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rPr>
              <a:t>Translations.</a:t>
            </a:r>
            <a:endParaRPr lang="en-US" sz="36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endParaRPr>
          </a:p>
          <a:p>
            <a:pPr marL="742950" indent="-742950">
              <a:buAutoNum type="arabicPeriod"/>
            </a:pPr>
            <a:endParaRPr lang="en-US" sz="36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endParaRPr>
          </a:p>
          <a:p>
            <a:endParaRPr lang="en-US" sz="36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r>
              <a:rPr lang="en-US" sz="3600" b="1" dirty="0">
                <a:ln>
                  <a:solidFill>
                    <a:schemeClr val="tx1"/>
                  </a:solidFill>
                </a:ln>
                <a:solidFill>
                  <a:schemeClr val="bg1"/>
                </a:solidFill>
                <a:effectLst>
                  <a:glow rad="63500">
                    <a:schemeClr val="accent2">
                      <a:satMod val="175000"/>
                      <a:alpha val="40000"/>
                    </a:schemeClr>
                  </a:glow>
                </a:effectLst>
                <a:latin typeface="Arial Black" panose="020B0A04020102020204" pitchFamily="34" charset="0"/>
              </a:rPr>
              <a:t>Submit your thinking to the Word of God; rather than the Word of God to your thinking.</a:t>
            </a:r>
          </a:p>
        </p:txBody>
      </p:sp>
    </p:spTree>
    <p:extLst>
      <p:ext uri="{BB962C8B-B14F-4D97-AF65-F5344CB8AC3E}">
        <p14:creationId xmlns:p14="http://schemas.microsoft.com/office/powerpoint/2010/main" val="2215719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Image result for free pictures of library of old bibles">
            <a:extLst>
              <a:ext uri="{FF2B5EF4-FFF2-40B4-BE49-F238E27FC236}">
                <a16:creationId xmlns:a16="http://schemas.microsoft.com/office/drawing/2014/main" id="{12F9672A-B150-4EE5-BB4B-3CC0555CB4C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640" t="201" r="22403"/>
          <a:stretch/>
        </p:blipFill>
        <p:spPr bwMode="auto">
          <a:xfrm>
            <a:off x="0" y="10"/>
            <a:ext cx="9144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AC6B6AF-8FB0-4499-8F83-1F16BCF5FFBB}"/>
              </a:ext>
            </a:extLst>
          </p:cNvPr>
          <p:cNvSpPr txBox="1">
            <a:spLocks/>
          </p:cNvSpPr>
          <p:nvPr/>
        </p:nvSpPr>
        <p:spPr>
          <a:xfrm>
            <a:off x="291560" y="-503753"/>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ln>
                  <a:solidFill>
                    <a:schemeClr val="bg1"/>
                  </a:solidFill>
                </a:ln>
                <a:effectLst>
                  <a:glow rad="63500">
                    <a:schemeClr val="accent2">
                      <a:satMod val="175000"/>
                      <a:alpha val="40000"/>
                    </a:schemeClr>
                  </a:glow>
                </a:effectLst>
                <a:latin typeface="Arial Black" panose="020B0A04020102020204" pitchFamily="34" charset="0"/>
              </a:rPr>
              <a:t>“The Word of God”</a:t>
            </a:r>
          </a:p>
          <a:p>
            <a:endParaRPr lang="en-US" sz="49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The Doctrine of Bible  	</a:t>
            </a:r>
            <a:r>
              <a:rPr lang="en-US" sz="4100" b="1" dirty="0">
                <a:ln>
                  <a:solidFill>
                    <a:schemeClr val="bg1"/>
                  </a:solidFill>
                </a:ln>
                <a:effectLst>
                  <a:glow rad="63500">
                    <a:schemeClr val="accent2">
                      <a:satMod val="175000"/>
                      <a:alpha val="40000"/>
                    </a:schemeClr>
                  </a:glow>
                </a:effectLst>
                <a:latin typeface="Arial Black" panose="020B0A04020102020204" pitchFamily="34" charset="0"/>
              </a:rPr>
              <a:t>Translations.</a:t>
            </a: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What ancient manuscripts (MSS) can be trusted to ensure the validity and integrity of preserved Scripture?</a:t>
            </a:r>
          </a:p>
        </p:txBody>
      </p:sp>
    </p:spTree>
    <p:extLst>
      <p:ext uri="{BB962C8B-B14F-4D97-AF65-F5344CB8AC3E}">
        <p14:creationId xmlns:p14="http://schemas.microsoft.com/office/powerpoint/2010/main" val="152446152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422E-04B5-4BF4-992D-A4B082821F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B77DE0-DBE3-43A2-9F68-5A0D6B1EBD7C}"/>
              </a:ext>
            </a:extLst>
          </p:cNvPr>
          <p:cNvSpPr>
            <a:spLocks noGrp="1"/>
          </p:cNvSpPr>
          <p:nvPr>
            <p:ph idx="1"/>
          </p:nvPr>
        </p:nvSpPr>
        <p:spPr/>
        <p:txBody>
          <a:bodyPr/>
          <a:lstStyle/>
          <a:p>
            <a:endParaRPr lang="en-US"/>
          </a:p>
        </p:txBody>
      </p:sp>
      <p:pic>
        <p:nvPicPr>
          <p:cNvPr id="7170" name="Picture 2" descr="Image result for free old bibles images">
            <a:extLst>
              <a:ext uri="{FF2B5EF4-FFF2-40B4-BE49-F238E27FC236}">
                <a16:creationId xmlns:a16="http://schemas.microsoft.com/office/drawing/2014/main" id="{DCDAED7D-3404-47E9-BA67-72A873289F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497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FC3CE33-1FF2-4052-A3F9-450F4D0CD9DD}"/>
              </a:ext>
            </a:extLst>
          </p:cNvPr>
          <p:cNvSpPr txBox="1">
            <a:spLocks/>
          </p:cNvSpPr>
          <p:nvPr/>
        </p:nvSpPr>
        <p:spPr>
          <a:xfrm>
            <a:off x="291560" y="639800"/>
            <a:ext cx="8560880" cy="51005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Tx/>
              <a:buAutoNum type="arabicPeriod"/>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Doctrine of Bible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Translations.</a:t>
            </a: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Best Documents:</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3600" b="1" dirty="0">
                <a:ln>
                  <a:solidFill>
                    <a:prstClr val="black"/>
                  </a:solidFill>
                </a:ln>
                <a:solidFill>
                  <a:srgbClr val="FFC000"/>
                </a:solidFill>
                <a:latin typeface="Arial Black" panose="020B0A04020102020204" pitchFamily="34" charset="0"/>
              </a:rPr>
              <a:t>Hebrew</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Aramaic</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Greek</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3600" b="1" dirty="0">
                <a:ln>
                  <a:solidFill>
                    <a:prstClr val="black"/>
                  </a:solidFill>
                </a:ln>
                <a:solidFill>
                  <a:srgbClr val="FFC000"/>
                </a:solidFill>
                <a:latin typeface="Arial Black" panose="020B0A04020102020204" pitchFamily="34" charset="0"/>
              </a:rPr>
              <a:t>Latin</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English?</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48892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free old bibles images">
            <a:extLst>
              <a:ext uri="{FF2B5EF4-FFF2-40B4-BE49-F238E27FC236}">
                <a16:creationId xmlns:a16="http://schemas.microsoft.com/office/drawing/2014/main" id="{CA6CAE84-8F03-42F4-B069-DBC9739A299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51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DD1F6F7-32B4-44B7-A1B4-AC3A49AB9689}"/>
              </a:ext>
            </a:extLst>
          </p:cNvPr>
          <p:cNvSpPr txBox="1">
            <a:spLocks/>
          </p:cNvSpPr>
          <p:nvPr/>
        </p:nvSpPr>
        <p:spPr>
          <a:xfrm>
            <a:off x="291560" y="-731800"/>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How do we know that the best MSS copies we have are accurate from the original MSS?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Old and New Testament documents are the most attested of all the earliest MSS without a doubt they validate the integrity of the Scriptures.</a:t>
            </a:r>
            <a:endPar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05993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free old bibles images">
            <a:extLst>
              <a:ext uri="{FF2B5EF4-FFF2-40B4-BE49-F238E27FC236}">
                <a16:creationId xmlns:a16="http://schemas.microsoft.com/office/drawing/2014/main" id="{CA6CAE84-8F03-42F4-B069-DBC9739A299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51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DD1F6F7-32B4-44B7-A1B4-AC3A49AB9689}"/>
              </a:ext>
            </a:extLst>
          </p:cNvPr>
          <p:cNvSpPr txBox="1">
            <a:spLocks/>
          </p:cNvSpPr>
          <p:nvPr/>
        </p:nvSpPr>
        <p:spPr>
          <a:xfrm>
            <a:off x="291560" y="-46000"/>
            <a:ext cx="8560880" cy="62816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How do we know that the best MSS copies we have are accurate from the original MSS?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3600" b="1" dirty="0">
                <a:solidFill>
                  <a:prstClr val="black"/>
                </a:solidFill>
                <a:effectLst>
                  <a:glow rad="63500">
                    <a:srgbClr val="ED7D31">
                      <a:satMod val="175000"/>
                      <a:alpha val="40000"/>
                    </a:srgbClr>
                  </a:glow>
                </a:effectLst>
                <a:latin typeface="Arial Black" panose="020B0A04020102020204" pitchFamily="34" charset="0"/>
              </a:rPr>
              <a:t>The gap of time between the original autographs and our earliest MSS is earlier than any other secular MSS under consideration, such as Homer’s </a:t>
            </a:r>
            <a:r>
              <a:rPr lang="en-US" sz="3600" b="1" dirty="0" err="1">
                <a:solidFill>
                  <a:prstClr val="black"/>
                </a:solidFill>
                <a:effectLst>
                  <a:glow rad="63500">
                    <a:srgbClr val="ED7D31">
                      <a:satMod val="175000"/>
                      <a:alpha val="40000"/>
                    </a:srgbClr>
                  </a:glow>
                </a:effectLst>
                <a:latin typeface="Arial Black" panose="020B0A04020102020204" pitchFamily="34" charset="0"/>
              </a:rPr>
              <a:t>illiad</a:t>
            </a:r>
            <a:r>
              <a:rPr lang="en-US" sz="3600" b="1" dirty="0">
                <a:solidFill>
                  <a:prstClr val="black"/>
                </a:solidFill>
                <a:effectLst>
                  <a:glow rad="63500">
                    <a:srgbClr val="ED7D31">
                      <a:satMod val="175000"/>
                      <a:alpha val="40000"/>
                    </a:srgbClr>
                  </a:glow>
                </a:effectLst>
                <a:latin typeface="Arial Black" panose="020B0A04020102020204" pitchFamily="34" charset="0"/>
              </a:rPr>
              <a:t>, </a:t>
            </a:r>
            <a:r>
              <a:rPr lang="en-US" sz="3600" b="1" dirty="0" err="1">
                <a:solidFill>
                  <a:prstClr val="black"/>
                </a:solidFill>
                <a:effectLst>
                  <a:glow rad="63500">
                    <a:srgbClr val="ED7D31">
                      <a:satMod val="175000"/>
                      <a:alpha val="40000"/>
                    </a:srgbClr>
                  </a:glow>
                </a:effectLst>
                <a:latin typeface="Arial Black" panose="020B0A04020102020204" pitchFamily="34" charset="0"/>
              </a:rPr>
              <a:t>Ceasar’s</a:t>
            </a:r>
            <a:r>
              <a:rPr lang="en-US" sz="3600" b="1" dirty="0">
                <a:solidFill>
                  <a:prstClr val="black"/>
                </a:solidFill>
                <a:effectLst>
                  <a:glow rad="63500">
                    <a:srgbClr val="ED7D31">
                      <a:satMod val="175000"/>
                      <a:alpha val="40000"/>
                    </a:srgbClr>
                  </a:glow>
                </a:effectLst>
                <a:latin typeface="Arial Black" panose="020B0A04020102020204" pitchFamily="34" charset="0"/>
              </a:rPr>
              <a:t> Gallic wars or any author who wrote previous to the first century</a:t>
            </a: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a:t>
            </a:r>
            <a:endPar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5875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free old bibles images">
            <a:extLst>
              <a:ext uri="{FF2B5EF4-FFF2-40B4-BE49-F238E27FC236}">
                <a16:creationId xmlns:a16="http://schemas.microsoft.com/office/drawing/2014/main" id="{CA6CAE84-8F03-42F4-B069-DBC9739A299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51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DD1F6F7-32B4-44B7-A1B4-AC3A49AB9689}"/>
              </a:ext>
            </a:extLst>
          </p:cNvPr>
          <p:cNvSpPr txBox="1">
            <a:spLocks/>
          </p:cNvSpPr>
          <p:nvPr/>
        </p:nvSpPr>
        <p:spPr>
          <a:xfrm>
            <a:off x="291560" y="-350800"/>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How do we know that the best MSS copies we have are accurate from the original MSS?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a:t>
            </a:r>
            <a:r>
              <a:rPr lang="en-US" sz="3600" b="1" dirty="0">
                <a:solidFill>
                  <a:prstClr val="black"/>
                </a:solidFill>
                <a:effectLst>
                  <a:glow rad="63500">
                    <a:srgbClr val="ED7D31">
                      <a:satMod val="175000"/>
                      <a:alpha val="40000"/>
                    </a:srgbClr>
                  </a:glow>
                </a:effectLst>
                <a:latin typeface="Arial Black" panose="020B0A04020102020204" pitchFamily="34" charset="0"/>
              </a:rPr>
              <a:t>original text of the Scriptures can be rendered as 99% certain. Scholars are sure they know what the Biblical authors wrote due to the number of the earlier MSS</a:t>
            </a: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a:t>
            </a:r>
            <a:endPar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862383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free old bibles images">
            <a:extLst>
              <a:ext uri="{FF2B5EF4-FFF2-40B4-BE49-F238E27FC236}">
                <a16:creationId xmlns:a16="http://schemas.microsoft.com/office/drawing/2014/main" id="{CA6CAE84-8F03-42F4-B069-DBC9739A299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51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DD1F6F7-32B4-44B7-A1B4-AC3A49AB9689}"/>
              </a:ext>
            </a:extLst>
          </p:cNvPr>
          <p:cNvSpPr txBox="1">
            <a:spLocks/>
          </p:cNvSpPr>
          <p:nvPr/>
        </p:nvSpPr>
        <p:spPr>
          <a:xfrm>
            <a:off x="291560" y="-731800"/>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How do we know that the best MSS copies we have are accurate from the original MSS?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a:t>
            </a:r>
            <a:r>
              <a:rPr lang="en-US" sz="3600" b="1" dirty="0">
                <a:solidFill>
                  <a:prstClr val="black"/>
                </a:solidFill>
                <a:effectLst>
                  <a:glow rad="63500">
                    <a:srgbClr val="ED7D31">
                      <a:satMod val="175000"/>
                      <a:alpha val="40000"/>
                    </a:srgbClr>
                  </a:glow>
                </a:effectLst>
                <a:latin typeface="Arial Black" panose="020B0A04020102020204" pitchFamily="34" charset="0"/>
              </a:rPr>
              <a:t> minor grammatical, wording differences between all the MSS copies do not change or call into question any theology</a:t>
            </a: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a:t>
            </a:r>
            <a:endPar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707558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free old bibles images">
            <a:extLst>
              <a:ext uri="{FF2B5EF4-FFF2-40B4-BE49-F238E27FC236}">
                <a16:creationId xmlns:a16="http://schemas.microsoft.com/office/drawing/2014/main" id="{CA6CAE84-8F03-42F4-B069-DBC9739A299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51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DD1F6F7-32B4-44B7-A1B4-AC3A49AB9689}"/>
              </a:ext>
            </a:extLst>
          </p:cNvPr>
          <p:cNvSpPr txBox="1">
            <a:spLocks/>
          </p:cNvSpPr>
          <p:nvPr/>
        </p:nvSpPr>
        <p:spPr>
          <a:xfrm>
            <a:off x="291560" y="-731800"/>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How do we know that the best MSS copies we have are accurate from the original MSS?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3600" b="1" dirty="0">
                <a:solidFill>
                  <a:prstClr val="black"/>
                </a:solidFill>
                <a:effectLst>
                  <a:glow rad="63500">
                    <a:srgbClr val="ED7D31">
                      <a:satMod val="175000"/>
                      <a:alpha val="40000"/>
                    </a:srgbClr>
                  </a:glow>
                </a:effectLst>
                <a:latin typeface="Arial Black" panose="020B0A04020102020204" pitchFamily="34" charset="0"/>
              </a:rPr>
              <a:t>The Gospel of Jesus Christ is clearly presented in all the Greek MSS</a:t>
            </a:r>
            <a:r>
              <a:rPr kumimoji="0" lang="en-US" sz="36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rPr>
              <a:t>.</a:t>
            </a:r>
          </a:p>
          <a:p>
            <a:pPr marL="685800" marR="0" lvl="0" indent="-6858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3600" b="1" dirty="0">
                <a:solidFill>
                  <a:prstClr val="black"/>
                </a:solidFill>
                <a:effectLst>
                  <a:glow rad="63500">
                    <a:srgbClr val="ED7D31">
                      <a:satMod val="175000"/>
                      <a:alpha val="40000"/>
                    </a:srgbClr>
                  </a:glow>
                </a:effectLst>
                <a:latin typeface="Arial Black" panose="020B0A04020102020204" pitchFamily="34" charset="0"/>
              </a:rPr>
              <a:t>Robert G. Gromacki</a:t>
            </a:r>
            <a:endParaRPr kumimoji="0" lang="en-US" sz="4900" b="1" i="0" u="none" strike="noStrike" kern="1200" cap="none" spc="0" normalizeH="0" baseline="0" noProof="0" dirty="0">
              <a:ln>
                <a:noFill/>
              </a:ln>
              <a:solidFill>
                <a:prstClr val="black"/>
              </a:solidFill>
              <a:effectLst>
                <a:glow rad="63500">
                  <a:srgbClr val="ED7D31">
                    <a:satMod val="175000"/>
                    <a:alpha val="40000"/>
                  </a:srgbClr>
                </a:glow>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90171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Image result for free pictures of library of old bibles">
            <a:extLst>
              <a:ext uri="{FF2B5EF4-FFF2-40B4-BE49-F238E27FC236}">
                <a16:creationId xmlns:a16="http://schemas.microsoft.com/office/drawing/2014/main" id="{014EF34F-32B5-4777-AF46-FA74FC5574A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7148" t="2965" r="30418"/>
          <a:stretch/>
        </p:blipFill>
        <p:spPr bwMode="auto">
          <a:xfrm>
            <a:off x="0"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3F38B889-37BD-48EC-A277-04822719CA64}"/>
              </a:ext>
            </a:extLst>
          </p:cNvPr>
          <p:cNvSpPr txBox="1">
            <a:spLocks/>
          </p:cNvSpPr>
          <p:nvPr/>
        </p:nvSpPr>
        <p:spPr>
          <a:xfrm>
            <a:off x="320826" y="-172449"/>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ln>
                  <a:solidFill>
                    <a:schemeClr val="bg1"/>
                  </a:solidFill>
                </a:ln>
                <a:effectLst>
                  <a:glow rad="63500">
                    <a:schemeClr val="accent2">
                      <a:satMod val="175000"/>
                      <a:alpha val="40000"/>
                    </a:schemeClr>
                  </a:glow>
                </a:effectLst>
                <a:latin typeface="Arial Black" panose="020B0A04020102020204" pitchFamily="34" charset="0"/>
              </a:rPr>
              <a:t>“The Word of God”</a:t>
            </a:r>
          </a:p>
          <a:p>
            <a:endParaRPr lang="en-US" sz="49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The Doctrine of Bible  	</a:t>
            </a:r>
            <a:r>
              <a:rPr lang="en-US" sz="4100" b="1" dirty="0">
                <a:ln>
                  <a:solidFill>
                    <a:schemeClr val="bg1"/>
                  </a:solidFill>
                </a:ln>
                <a:effectLst>
                  <a:glow rad="63500">
                    <a:schemeClr val="accent2">
                      <a:satMod val="175000"/>
                      <a:alpha val="40000"/>
                    </a:schemeClr>
                  </a:glow>
                </a:effectLst>
                <a:latin typeface="Arial Black" panose="020B0A04020102020204" pitchFamily="34" charset="0"/>
              </a:rPr>
              <a:t>Translations.</a:t>
            </a: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What’s the difference between Word for word (Formal Equivalence) and Thought for thought (Dynamic Equivalence) translations?</a:t>
            </a:r>
          </a:p>
        </p:txBody>
      </p:sp>
    </p:spTree>
    <p:extLst>
      <p:ext uri="{BB962C8B-B14F-4D97-AF65-F5344CB8AC3E}">
        <p14:creationId xmlns:p14="http://schemas.microsoft.com/office/powerpoint/2010/main" val="200597809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1760499"/>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A LOW VIEW OF MAN.</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A HIGH VIEW OF GOD.</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57675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20FAF-A450-4684-8BC9-C74999EBB0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BBDCFB5-6222-486F-B7EC-6F7665A73143}"/>
              </a:ext>
            </a:extLst>
          </p:cNvPr>
          <p:cNvSpPr>
            <a:spLocks noGrp="1"/>
          </p:cNvSpPr>
          <p:nvPr>
            <p:ph idx="1"/>
          </p:nvPr>
        </p:nvSpPr>
        <p:spPr/>
        <p:txBody>
          <a:bodyPr/>
          <a:lstStyle/>
          <a:p>
            <a:endParaRPr lang="en-US"/>
          </a:p>
        </p:txBody>
      </p:sp>
      <p:pic>
        <p:nvPicPr>
          <p:cNvPr id="48" name="Picture 47">
            <a:extLst>
              <a:ext uri="{FF2B5EF4-FFF2-40B4-BE49-F238E27FC236}">
                <a16:creationId xmlns:a16="http://schemas.microsoft.com/office/drawing/2014/main" id="{C991C9AF-B92B-44A3-AB6E-8F2030E73CD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30909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3350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Word for Word (Formal Equivalence)</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900" b="1" dirty="0">
                <a:ln>
                  <a:solidFill>
                    <a:prstClr val="black"/>
                  </a:solidFill>
                </a:ln>
                <a:solidFill>
                  <a:srgbClr val="FFC000"/>
                </a:solidFill>
                <a:latin typeface="Arial Black" panose="020B0A04020102020204" pitchFamily="34" charset="0"/>
              </a:rPr>
              <a:t>Thought for Thought (Dynamic Equivalence).</a:t>
            </a: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85992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830301"/>
            <a:ext cx="8560880" cy="65864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dirty="0">
                <a:ln>
                  <a:solidFill>
                    <a:prstClr val="black"/>
                  </a:solidFill>
                </a:ln>
                <a:solidFill>
                  <a:srgbClr val="FFC000"/>
                </a:solidFill>
                <a:latin typeface="Arial Black" panose="020B0A04020102020204" pitchFamily="34" charset="0"/>
              </a:rPr>
              <a:t>D.E. believes it is the duty of the translator to make interpretative decisions for the ignorant reader</a:t>
            </a: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rPr>
              <a:t>.</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noProof="0" dirty="0">
                <a:ln>
                  <a:solidFill>
                    <a:prstClr val="black"/>
                  </a:solidFill>
                </a:ln>
                <a:solidFill>
                  <a:srgbClr val="FFC000"/>
                </a:solidFill>
                <a:latin typeface="Arial Black" panose="020B0A04020102020204" pitchFamily="34" charset="0"/>
              </a:rPr>
              <a:t>Biblical metaphors are difficult to understand so the translator takes the liberty to illuminate the metaphor.</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4049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1445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dirty="0">
                <a:ln>
                  <a:solidFill>
                    <a:prstClr val="black"/>
                  </a:solidFill>
                </a:ln>
                <a:solidFill>
                  <a:srgbClr val="FFC000"/>
                </a:solidFill>
                <a:latin typeface="Arial Black" panose="020B0A04020102020204" pitchFamily="34" charset="0"/>
              </a:rPr>
              <a:t>Many words have little meaning to the reader so more words are used to simplify the intent so the reader can more easily understand</a:t>
            </a: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94052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8303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dirty="0">
                <a:ln>
                  <a:solidFill>
                    <a:prstClr val="black"/>
                  </a:solidFill>
                </a:ln>
                <a:solidFill>
                  <a:srgbClr val="FFC000"/>
                </a:solidFill>
                <a:latin typeface="Arial Black" panose="020B0A04020102020204" pitchFamily="34" charset="0"/>
              </a:rPr>
              <a:t>Ancient customs are often unfamiliar to modern readers.</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Figurative</a:t>
            </a:r>
            <a:r>
              <a:rPr kumimoji="0" lang="en-US" sz="4100" b="1" i="0" u="none" strike="noStrike" kern="1200" cap="none" spc="0" normalizeH="0" noProof="0" dirty="0">
                <a:ln>
                  <a:solidFill>
                    <a:prstClr val="black"/>
                  </a:solidFill>
                </a:ln>
                <a:solidFill>
                  <a:srgbClr val="FFC000"/>
                </a:solidFill>
                <a:effectLst/>
                <a:uLnTx/>
                <a:uFillTx/>
                <a:latin typeface="Arial Black" panose="020B0A04020102020204" pitchFamily="34" charset="0"/>
                <a:ea typeface="+mj-ea"/>
                <a:cs typeface="+mj-cs"/>
              </a:rPr>
              <a:t> language is replaced with literal statements easier to understand.</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481217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10462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dirty="0">
                <a:ln>
                  <a:solidFill>
                    <a:prstClr val="black"/>
                  </a:solidFill>
                </a:ln>
                <a:solidFill>
                  <a:srgbClr val="FFC000"/>
                </a:solidFill>
                <a:latin typeface="Arial Black" panose="020B0A04020102020204" pitchFamily="34" charset="0"/>
              </a:rPr>
              <a:t>Translators change words that have gone out of use and are no longer used in todays speech.</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Translators</a:t>
            </a:r>
            <a:r>
              <a:rPr kumimoji="0" lang="en-US" sz="4100" b="1" i="0" u="none" strike="noStrike" kern="1200" cap="none" spc="0" normalizeH="0" noProof="0" dirty="0">
                <a:ln>
                  <a:solidFill>
                    <a:prstClr val="black"/>
                  </a:solidFill>
                </a:ln>
                <a:solidFill>
                  <a:srgbClr val="FFC000"/>
                </a:solidFill>
                <a:effectLst/>
                <a:uLnTx/>
                <a:uFillTx/>
                <a:latin typeface="Arial Black" panose="020B0A04020102020204" pitchFamily="34" charset="0"/>
                <a:ea typeface="+mj-ea"/>
                <a:cs typeface="+mj-cs"/>
              </a:rPr>
              <a:t> change what the authors wrote to suggest what the authors meant.</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758401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8303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en-US" sz="4100" b="1" dirty="0">
                <a:ln>
                  <a:solidFill>
                    <a:prstClr val="black"/>
                  </a:solidFill>
                </a:ln>
                <a:solidFill>
                  <a:srgbClr val="FFC000"/>
                </a:solidFill>
                <a:latin typeface="Arial Black" panose="020B0A04020102020204" pitchFamily="34" charset="0"/>
              </a:rPr>
              <a:t>Gender references are changed to reflect a more sensitive and mature cultural sensitivity.</a:t>
            </a: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Make</a:t>
            </a:r>
            <a:r>
              <a:rPr kumimoji="0" lang="en-US" sz="4100" b="1" i="0" u="none" strike="noStrike" kern="1200" cap="none" spc="0" normalizeH="0" noProof="0" dirty="0">
                <a:ln>
                  <a:solidFill>
                    <a:prstClr val="black"/>
                  </a:solidFill>
                </a:ln>
                <a:solidFill>
                  <a:srgbClr val="FFC000"/>
                </a:solidFill>
                <a:effectLst/>
                <a:uLnTx/>
                <a:uFillTx/>
                <a:latin typeface="Arial Black" panose="020B0A04020102020204" pitchFamily="34" charset="0"/>
                <a:ea typeface="+mj-ea"/>
                <a:cs typeface="+mj-cs"/>
              </a:rPr>
              <a:t> the more wordy sentences shorter and more precise.</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197059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109499"/>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D.E. </a:t>
            </a:r>
            <a:r>
              <a:rPr lang="en-US" sz="4100" b="1" dirty="0">
                <a:ln>
                  <a:solidFill>
                    <a:prstClr val="black"/>
                  </a:solidFill>
                </a:ln>
                <a:solidFill>
                  <a:srgbClr val="FFC000"/>
                </a:solidFill>
                <a:latin typeface="Arial Black" panose="020B0A04020102020204" pitchFamily="34" charset="0"/>
              </a:rPr>
              <a:t>translators willingly trade the reliability of the Word for word text for the readability thought for thought text.</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80765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986" name="Picture 2" descr="Image result for old bible pictures">
            <a:extLst>
              <a:ext uri="{FF2B5EF4-FFF2-40B4-BE49-F238E27FC236}">
                <a16:creationId xmlns:a16="http://schemas.microsoft.com/office/drawing/2014/main" id="{80F0ADB5-9298-4B6D-A21C-FA7B9B5B1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52" r="7709" b="-1"/>
          <a:stretch/>
        </p:blipFill>
        <p:spPr bwMode="auto">
          <a:xfrm>
            <a:off x="20" y="-25399"/>
            <a:ext cx="9143980" cy="6858000"/>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637E095-02F9-4FF2-B430-048B26758837}"/>
              </a:ext>
            </a:extLst>
          </p:cNvPr>
          <p:cNvSpPr txBox="1">
            <a:spLocks/>
          </p:cNvSpPr>
          <p:nvPr/>
        </p:nvSpPr>
        <p:spPr>
          <a:xfrm>
            <a:off x="291560" y="10970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WHAT’S THE DIFFERENCE?: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D.E. </a:t>
            </a:r>
            <a:r>
              <a:rPr lang="en-US" sz="4100" b="1" dirty="0">
                <a:ln>
                  <a:solidFill>
                    <a:prstClr val="black"/>
                  </a:solidFill>
                </a:ln>
                <a:solidFill>
                  <a:srgbClr val="FFC000"/>
                </a:solidFill>
                <a:latin typeface="Arial Black" panose="020B0A04020102020204" pitchFamily="34" charset="0"/>
              </a:rPr>
              <a:t>translators have traded the very and every word of God for their interpretation of what they think it says and essentially have removed the work of the Holy Spirit as the  Illuminator of His Word.</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84421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descr="Image result for free old bibles images">
            <a:extLst>
              <a:ext uri="{FF2B5EF4-FFF2-40B4-BE49-F238E27FC236}">
                <a16:creationId xmlns:a16="http://schemas.microsoft.com/office/drawing/2014/main" id="{98D8252F-C826-454A-8E17-741F5B8FE63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068" t="7216" r="6933" b="1"/>
          <a:stretch/>
        </p:blipFill>
        <p:spPr bwMode="auto">
          <a:xfrm>
            <a:off x="20" y="0"/>
            <a:ext cx="9143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67E2903E-0F44-40D8-A1C5-42ED443334CF}"/>
              </a:ext>
            </a:extLst>
          </p:cNvPr>
          <p:cNvSpPr txBox="1">
            <a:spLocks/>
          </p:cNvSpPr>
          <p:nvPr/>
        </p:nvSpPr>
        <p:spPr>
          <a:xfrm>
            <a:off x="320826" y="-172449"/>
            <a:ext cx="8560880" cy="62816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900" b="1" dirty="0">
                <a:ln>
                  <a:solidFill>
                    <a:schemeClr val="bg1"/>
                  </a:solidFill>
                </a:ln>
                <a:effectLst>
                  <a:glow rad="63500">
                    <a:schemeClr val="accent2">
                      <a:satMod val="175000"/>
                      <a:alpha val="40000"/>
                    </a:schemeClr>
                  </a:glow>
                </a:effectLst>
                <a:latin typeface="Arial Black" panose="020B0A04020102020204" pitchFamily="34" charset="0"/>
              </a:rPr>
              <a:t>“The Word of God”</a:t>
            </a:r>
          </a:p>
          <a:p>
            <a:endParaRPr lang="en-US" sz="49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The Doctrine of Bible  	</a:t>
            </a:r>
            <a:r>
              <a:rPr lang="en-US" sz="4100" b="1" dirty="0">
                <a:ln>
                  <a:solidFill>
                    <a:schemeClr val="bg1"/>
                  </a:solidFill>
                </a:ln>
                <a:effectLst>
                  <a:glow rad="63500">
                    <a:schemeClr val="accent2">
                      <a:satMod val="175000"/>
                      <a:alpha val="40000"/>
                    </a:schemeClr>
                  </a:glow>
                </a:effectLst>
                <a:latin typeface="Arial Black" panose="020B0A04020102020204" pitchFamily="34" charset="0"/>
              </a:rPr>
              <a:t>Translations.</a:t>
            </a: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742950" indent="-742950">
              <a:buAutoNum type="arabicPeriod"/>
            </a:pP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r>
              <a:rPr lang="en-US" sz="3600" b="1" dirty="0">
                <a:ln>
                  <a:solidFill>
                    <a:schemeClr val="bg1"/>
                  </a:solidFill>
                </a:ln>
                <a:effectLst>
                  <a:glow rad="63500">
                    <a:schemeClr val="accent2">
                      <a:satMod val="175000"/>
                      <a:alpha val="40000"/>
                    </a:schemeClr>
                  </a:glow>
                </a:effectLst>
                <a:latin typeface="Arial Black" panose="020B0A04020102020204" pitchFamily="34" charset="0"/>
              </a:rPr>
              <a:t>Ten Reasons for trusting our English, Word for word translations of God’s Word.</a:t>
            </a:r>
          </a:p>
          <a:p>
            <a:pPr marL="571500" indent="-571500">
              <a:buFont typeface="Arial" panose="020B0604020202020204" pitchFamily="34" charset="0"/>
              <a:buChar char="•"/>
            </a:pP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a:p>
            <a:pPr marL="571500" indent="-571500">
              <a:buFont typeface="Arial" panose="020B0604020202020204" pitchFamily="34" charset="0"/>
              <a:buChar char="•"/>
            </a:pPr>
            <a:endParaRPr lang="en-US" sz="3600" b="1" dirty="0">
              <a:ln>
                <a:solidFill>
                  <a:schemeClr val="bg1"/>
                </a:solidFill>
              </a:ln>
              <a:effectLst>
                <a:glow rad="63500">
                  <a:schemeClr val="accent2">
                    <a:satMod val="175000"/>
                    <a:alpha val="40000"/>
                  </a:schemeClr>
                </a:glow>
              </a:effectLst>
              <a:latin typeface="Arial Black" panose="020B0A04020102020204" pitchFamily="34" charset="0"/>
            </a:endParaRPr>
          </a:p>
        </p:txBody>
      </p:sp>
    </p:spTree>
    <p:extLst>
      <p:ext uri="{BB962C8B-B14F-4D97-AF65-F5344CB8AC3E}">
        <p14:creationId xmlns:p14="http://schemas.microsoft.com/office/powerpoint/2010/main" val="2911840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22" name="Picture 2" descr="Image result for free old bibles images">
            <a:extLst>
              <a:ext uri="{FF2B5EF4-FFF2-40B4-BE49-F238E27FC236}">
                <a16:creationId xmlns:a16="http://schemas.microsoft.com/office/drawing/2014/main" id="{3655993A-615A-44B3-8CD2-AD3BD47E53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87" b="2"/>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92E5549-B3CF-4D7D-87E6-171C1523987F}"/>
              </a:ext>
            </a:extLst>
          </p:cNvPr>
          <p:cNvSpPr txBox="1">
            <a:spLocks/>
          </p:cNvSpPr>
          <p:nvPr/>
        </p:nvSpPr>
        <p:spPr>
          <a:xfrm>
            <a:off x="291560" y="7541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Word for word Translations: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r>
              <a:rPr lang="en-US" sz="4100" b="1" dirty="0">
                <a:ln>
                  <a:solidFill>
                    <a:prstClr val="black"/>
                  </a:solidFill>
                </a:ln>
                <a:solidFill>
                  <a:srgbClr val="FFC000"/>
                </a:solidFill>
                <a:latin typeface="Arial Black" panose="020B0A04020102020204" pitchFamily="34" charset="0"/>
              </a:rPr>
              <a:t>Faithfulness to the original MSS.</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r>
              <a:rPr lang="en-US" sz="4100" b="1" dirty="0">
                <a:ln>
                  <a:solidFill>
                    <a:prstClr val="black"/>
                  </a:solidFill>
                </a:ln>
                <a:solidFill>
                  <a:srgbClr val="FFC000"/>
                </a:solidFill>
                <a:latin typeface="Arial Black" panose="020B0A04020102020204" pitchFamily="34" charset="0"/>
              </a:rPr>
              <a:t>Keeping the essential task of translation paramount.</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r>
              <a:rPr lang="en-US" sz="4100" b="1" dirty="0">
                <a:ln>
                  <a:solidFill>
                    <a:prstClr val="black"/>
                  </a:solidFill>
                </a:ln>
                <a:solidFill>
                  <a:srgbClr val="FFC000"/>
                </a:solidFill>
                <a:latin typeface="Arial Black" panose="020B0A04020102020204" pitchFamily="34" charset="0"/>
              </a:rPr>
              <a:t>Not mixing personal commentary with the translation.</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588351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22" name="Picture 2" descr="Image result for free old bibles images">
            <a:extLst>
              <a:ext uri="{FF2B5EF4-FFF2-40B4-BE49-F238E27FC236}">
                <a16:creationId xmlns:a16="http://schemas.microsoft.com/office/drawing/2014/main" id="{3655993A-615A-44B3-8CD2-AD3BD47E53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87" b="2"/>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92E5549-B3CF-4D7D-87E6-171C1523987F}"/>
              </a:ext>
            </a:extLst>
          </p:cNvPr>
          <p:cNvSpPr txBox="1">
            <a:spLocks/>
          </p:cNvSpPr>
          <p:nvPr/>
        </p:nvSpPr>
        <p:spPr>
          <a:xfrm>
            <a:off x="291560" y="14399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Word for word Translations:</a:t>
            </a:r>
          </a:p>
          <a:p>
            <a:pPr marR="0" lvl="0" algn="l" defTabSz="685800" rtl="0" eaLnBrk="1" fontAlgn="auto" latinLnBrk="0" hangingPunct="1">
              <a:lnSpc>
                <a:spcPct val="90000"/>
              </a:lnSpc>
              <a:spcBef>
                <a:spcPct val="0"/>
              </a:spcBef>
              <a:spcAft>
                <a:spcPts val="0"/>
              </a:spcAft>
              <a:buClrTx/>
              <a:buSzTx/>
              <a:tabLst/>
              <a:defRPr/>
            </a:pPr>
            <a:endParaRPr lang="en-US" sz="4900" b="1" dirty="0">
              <a:ln>
                <a:solidFill>
                  <a:prstClr val="black"/>
                </a:solidFill>
              </a:ln>
              <a:solidFill>
                <a:srgbClr val="FFC000"/>
              </a:solidFill>
              <a:latin typeface="Arial Black" panose="020B0A04020102020204" pitchFamily="34" charset="0"/>
            </a:endParaRPr>
          </a:p>
          <a:p>
            <a:pPr marR="0" lvl="0" algn="l" defTabSz="685800" rtl="0" eaLnBrk="1" fontAlgn="auto" latinLnBrk="0" hangingPunct="1">
              <a:lnSpc>
                <a:spcPct val="90000"/>
              </a:lnSpc>
              <a:spcBef>
                <a:spcPct val="0"/>
              </a:spcBef>
              <a:spcAft>
                <a:spcPts val="0"/>
              </a:spcAft>
              <a:buClrTx/>
              <a:buSzTx/>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rPr>
              <a:t>4. </a:t>
            </a:r>
            <a:r>
              <a:rPr lang="en-US" sz="4100" b="1" dirty="0">
                <a:ln>
                  <a:solidFill>
                    <a:prstClr val="black"/>
                  </a:solidFill>
                </a:ln>
                <a:solidFill>
                  <a:srgbClr val="FFC000"/>
                </a:solidFill>
                <a:latin typeface="Arial Black" panose="020B0A04020102020204" pitchFamily="34" charset="0"/>
              </a:rPr>
              <a:t>Preserving theological precision with the tradition.</a:t>
            </a:r>
          </a:p>
          <a:p>
            <a:pPr marR="0" lvl="0" algn="l" defTabSz="685800" rtl="0" eaLnBrk="1" fontAlgn="auto" latinLnBrk="0" hangingPunct="1">
              <a:lnSpc>
                <a:spcPct val="90000"/>
              </a:lnSpc>
              <a:spcBef>
                <a:spcPct val="0"/>
              </a:spcBef>
              <a:spcAft>
                <a:spcPts val="0"/>
              </a:spcAft>
              <a:buClrTx/>
              <a:buSzTx/>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rPr>
              <a:t>5. Not needing to correct the translation when preaching.</a:t>
            </a:r>
          </a:p>
          <a:p>
            <a:pPr marR="0" lvl="0" algn="l" defTabSz="685800" rtl="0" eaLnBrk="1" fontAlgn="auto" latinLnBrk="0" hangingPunct="1">
              <a:lnSpc>
                <a:spcPct val="90000"/>
              </a:lnSpc>
              <a:spcBef>
                <a:spcPct val="0"/>
              </a:spcBef>
              <a:spcAft>
                <a:spcPts val="0"/>
              </a:spcAft>
              <a:buClrTx/>
              <a:buSzTx/>
              <a:tabLst/>
              <a:defRPr/>
            </a:pPr>
            <a:r>
              <a:rPr lang="en-US" sz="4100" b="1" dirty="0">
                <a:ln>
                  <a:solidFill>
                    <a:prstClr val="black"/>
                  </a:solidFill>
                </a:ln>
                <a:solidFill>
                  <a:srgbClr val="FFC000"/>
                </a:solidFill>
                <a:latin typeface="Arial Black" panose="020B0A04020102020204" pitchFamily="34" charset="0"/>
              </a:rPr>
              <a:t>6. Preserving what the Biblical writers actually wrote.</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ndParaRPr>
          </a:p>
          <a:p>
            <a:pPr marR="0" lvl="0" algn="l" defTabSz="685800" rtl="0" eaLnBrk="1" fontAlgn="auto" latinLnBrk="0" hangingPunct="1">
              <a:lnSpc>
                <a:spcPct val="90000"/>
              </a:lnSpc>
              <a:spcBef>
                <a:spcPct val="0"/>
              </a:spcBef>
              <a:spcAft>
                <a:spcPts val="0"/>
              </a:spcAft>
              <a:buClrTx/>
              <a:buSzTx/>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29970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22" name="Picture 2" descr="Image result for free old bibles images">
            <a:extLst>
              <a:ext uri="{FF2B5EF4-FFF2-40B4-BE49-F238E27FC236}">
                <a16:creationId xmlns:a16="http://schemas.microsoft.com/office/drawing/2014/main" id="{3655993A-615A-44B3-8CD2-AD3BD47E53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87" b="2"/>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92E5549-B3CF-4D7D-87E6-171C1523987F}"/>
              </a:ext>
            </a:extLst>
          </p:cNvPr>
          <p:cNvSpPr txBox="1">
            <a:spLocks/>
          </p:cNvSpPr>
          <p:nvPr/>
        </p:nvSpPr>
        <p:spPr>
          <a:xfrm>
            <a:off x="291560" y="970001"/>
            <a:ext cx="8560880" cy="65864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Word for word Translations: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lang="en-US" sz="4100" b="1" dirty="0">
                <a:ln>
                  <a:solidFill>
                    <a:prstClr val="black"/>
                  </a:solidFill>
                </a:ln>
                <a:solidFill>
                  <a:srgbClr val="FFC000"/>
                </a:solidFill>
                <a:latin typeface="Arial Black" panose="020B0A04020102020204" pitchFamily="34" charset="0"/>
              </a:rPr>
              <a:t>7. Preserving the literary quality and beauty of the Bible.</a:t>
            </a:r>
          </a:p>
          <a:p>
            <a:pPr marR="0" lvl="0" algn="l" defTabSz="685800" rtl="0" eaLnBrk="1" fontAlgn="auto" latinLnBrk="0" hangingPunct="1">
              <a:lnSpc>
                <a:spcPct val="90000"/>
              </a:lnSpc>
              <a:spcBef>
                <a:spcPct val="0"/>
              </a:spcBef>
              <a:spcAft>
                <a:spcPts val="0"/>
              </a:spcAft>
              <a:buClrTx/>
              <a:buSzTx/>
              <a:tabLst/>
              <a:defRPr/>
            </a:pP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rPr>
              <a:t>8. Submitting the culture to the words of Scripture instead</a:t>
            </a:r>
            <a:r>
              <a:rPr kumimoji="0" lang="en-US" sz="4100" b="1" i="0" u="none" strike="noStrike" kern="1200" cap="none" spc="0" normalizeH="0" noProof="0" dirty="0">
                <a:ln>
                  <a:solidFill>
                    <a:prstClr val="black"/>
                  </a:solidFill>
                </a:ln>
                <a:solidFill>
                  <a:srgbClr val="FFC000"/>
                </a:solidFill>
                <a:effectLst/>
                <a:uLnTx/>
                <a:uFillTx/>
                <a:latin typeface="Arial Black" panose="020B0A04020102020204" pitchFamily="34" charset="0"/>
              </a:rPr>
              <a:t> of submitting the words of Scripture to the cultural erosion of Biblical words.</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8942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22" name="Picture 2" descr="Image result for free old bibles images">
            <a:extLst>
              <a:ext uri="{FF2B5EF4-FFF2-40B4-BE49-F238E27FC236}">
                <a16:creationId xmlns:a16="http://schemas.microsoft.com/office/drawing/2014/main" id="{3655993A-615A-44B3-8CD2-AD3BD47E53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87" b="2"/>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92E5549-B3CF-4D7D-87E6-171C1523987F}"/>
              </a:ext>
            </a:extLst>
          </p:cNvPr>
          <p:cNvSpPr txBox="1">
            <a:spLocks/>
          </p:cNvSpPr>
          <p:nvPr/>
        </p:nvSpPr>
        <p:spPr>
          <a:xfrm>
            <a:off x="291560" y="639801"/>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Word for word Translations:</a:t>
            </a:r>
          </a:p>
          <a:p>
            <a:pPr marR="0" lvl="0" algn="l" defTabSz="685800" rtl="0" eaLnBrk="1" fontAlgn="auto" latinLnBrk="0" hangingPunct="1">
              <a:lnSpc>
                <a:spcPct val="90000"/>
              </a:lnSpc>
              <a:spcBef>
                <a:spcPct val="0"/>
              </a:spcBef>
              <a:spcAft>
                <a:spcPts val="0"/>
              </a:spcAft>
              <a:buClrTx/>
              <a:buSzTx/>
              <a:tabLst/>
              <a:defRPr/>
            </a:pPr>
            <a:endParaRPr lang="en-US" sz="4900" b="1" dirty="0">
              <a:ln>
                <a:solidFill>
                  <a:prstClr val="black"/>
                </a:solidFill>
              </a:ln>
              <a:solidFill>
                <a:srgbClr val="FFC000"/>
              </a:solidFill>
              <a:latin typeface="Arial Black" panose="020B0A04020102020204" pitchFamily="34" charset="0"/>
            </a:endParaRPr>
          </a:p>
          <a:p>
            <a:pPr marR="0" lvl="0" algn="l" defTabSz="685800" rtl="0" eaLnBrk="1" fontAlgn="auto" latinLnBrk="0" hangingPunct="1">
              <a:lnSpc>
                <a:spcPct val="90000"/>
              </a:lnSpc>
              <a:spcBef>
                <a:spcPct val="0"/>
              </a:spcBef>
              <a:spcAft>
                <a:spcPts val="0"/>
              </a:spcAft>
              <a:buClrTx/>
              <a:buSzTx/>
              <a:tabLst/>
              <a:defRPr/>
            </a:pPr>
            <a:r>
              <a:rPr kumimoji="0" lang="en-US" sz="45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rPr>
              <a:t>9. Choose your Bible wisely knowing the lives of godly, holy men of the </a:t>
            </a:r>
            <a:r>
              <a:rPr lang="en-US" sz="4500" b="1" dirty="0">
                <a:ln>
                  <a:solidFill>
                    <a:prstClr val="black"/>
                  </a:solidFill>
                </a:ln>
                <a:solidFill>
                  <a:srgbClr val="FFC000"/>
                </a:solidFill>
                <a:latin typeface="Arial Black" panose="020B0A04020102020204" pitchFamily="34" charset="0"/>
              </a:rPr>
              <a:t>R</a:t>
            </a:r>
            <a:r>
              <a:rPr kumimoji="0" lang="en-US" sz="4500" b="1" i="0" u="none" strike="noStrike" kern="1200" cap="none" spc="0" normalizeH="0" baseline="0" noProof="0" dirty="0" err="1">
                <a:ln>
                  <a:solidFill>
                    <a:prstClr val="black"/>
                  </a:solidFill>
                </a:ln>
                <a:solidFill>
                  <a:srgbClr val="FFC000"/>
                </a:solidFill>
                <a:effectLst/>
                <a:uLnTx/>
                <a:uFillTx/>
                <a:latin typeface="Arial Black" panose="020B0A04020102020204" pitchFamily="34" charset="0"/>
              </a:rPr>
              <a:t>efor</a:t>
            </a:r>
            <a:r>
              <a:rPr lang="en-US" sz="4500" b="1" dirty="0" err="1">
                <a:ln>
                  <a:solidFill>
                    <a:prstClr val="black"/>
                  </a:solidFill>
                </a:ln>
                <a:solidFill>
                  <a:srgbClr val="FFC000"/>
                </a:solidFill>
                <a:latin typeface="Arial Black" panose="020B0A04020102020204" pitchFamily="34" charset="0"/>
              </a:rPr>
              <a:t>mation</a:t>
            </a:r>
            <a:r>
              <a:rPr lang="en-US" sz="4500" b="1" dirty="0">
                <a:ln>
                  <a:solidFill>
                    <a:prstClr val="black"/>
                  </a:solidFill>
                </a:ln>
                <a:solidFill>
                  <a:srgbClr val="FFC000"/>
                </a:solidFill>
                <a:latin typeface="Arial Black" panose="020B0A04020102020204" pitchFamily="34" charset="0"/>
              </a:rPr>
              <a:t> were given so you could own a reliable Bible version</a:t>
            </a:r>
            <a:r>
              <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89355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22" name="Picture 2" descr="Image result for free old bibles images">
            <a:extLst>
              <a:ext uri="{FF2B5EF4-FFF2-40B4-BE49-F238E27FC236}">
                <a16:creationId xmlns:a16="http://schemas.microsoft.com/office/drawing/2014/main" id="{3655993A-615A-44B3-8CD2-AD3BD47E53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87" b="2"/>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92E5549-B3CF-4D7D-87E6-171C1523987F}"/>
              </a:ext>
            </a:extLst>
          </p:cNvPr>
          <p:cNvSpPr txBox="1">
            <a:spLocks/>
          </p:cNvSpPr>
          <p:nvPr/>
        </p:nvSpPr>
        <p:spPr>
          <a:xfrm>
            <a:off x="291560" y="-249199"/>
            <a:ext cx="8560880" cy="6586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Word for word Translations: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lang="en-US" sz="4100" b="1" dirty="0">
                <a:ln>
                  <a:solidFill>
                    <a:prstClr val="black"/>
                  </a:solidFill>
                </a:ln>
                <a:solidFill>
                  <a:srgbClr val="FFC000"/>
                </a:solidFill>
                <a:latin typeface="Arial Black" panose="020B0A04020102020204" pitchFamily="34" charset="0"/>
              </a:rPr>
              <a:t>10. Respect the Word of God as the very breath of God. Don’t insult the Holy Spirit by a reckless spirit of indifference. </a:t>
            </a:r>
            <a:endParaRPr kumimoji="0" lang="en-US" sz="41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ndParaRPr>
          </a:p>
          <a:p>
            <a:pPr marL="742950" marR="0" lvl="0" indent="-742950" algn="l" defTabSz="685800" rtl="0" eaLnBrk="1" fontAlgn="auto" latinLnBrk="0" hangingPunct="1">
              <a:lnSpc>
                <a:spcPct val="90000"/>
              </a:lnSpc>
              <a:spcBef>
                <a:spcPct val="0"/>
              </a:spcBef>
              <a:spcAft>
                <a:spcPts val="0"/>
              </a:spcAft>
              <a:buClrTx/>
              <a:buSzTx/>
              <a:buFont typeface="+mj-lt"/>
              <a:buAutoNum type="arabicPeriod"/>
              <a:tabLst/>
              <a:defRPr/>
            </a:pPr>
            <a:endPar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9132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7B89-BA51-463E-8267-9448F3C1A9A6}"/>
              </a:ext>
            </a:extLst>
          </p:cNvPr>
          <p:cNvSpPr>
            <a:spLocks noGrp="1"/>
          </p:cNvSpPr>
          <p:nvPr>
            <p:ph type="title"/>
          </p:nvPr>
        </p:nvSpPr>
        <p:spPr>
          <a:xfrm>
            <a:off x="358485" y="1122363"/>
            <a:ext cx="3017520" cy="3204134"/>
          </a:xfrm>
        </p:spPr>
        <p:txBody>
          <a:bodyPr vert="horz" lIns="91440" tIns="45720" rIns="91440" bIns="45720" rtlCol="0" anchor="b">
            <a:normAutofit/>
          </a:bodyPr>
          <a:lstStyle/>
          <a:p>
            <a:endParaRPr lang="en-US" sz="4200"/>
          </a:p>
        </p:txBody>
      </p:sp>
      <p:pic>
        <p:nvPicPr>
          <p:cNvPr id="9220" name="Picture 4" descr="Image result for free pictures of library of old bibles">
            <a:extLst>
              <a:ext uri="{FF2B5EF4-FFF2-40B4-BE49-F238E27FC236}">
                <a16:creationId xmlns:a16="http://schemas.microsoft.com/office/drawing/2014/main" id="{40D0D6F0-0102-4FFD-9019-01AAE493EDF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6958"/>
          <a:stretch/>
        </p:blipFill>
        <p:spPr bwMode="auto">
          <a:xfrm>
            <a:off x="0" y="10"/>
            <a:ext cx="9144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06554B0-66E4-41EC-872D-BAD0A8181582}"/>
              </a:ext>
            </a:extLst>
          </p:cNvPr>
          <p:cNvSpPr txBox="1">
            <a:spLocks/>
          </p:cNvSpPr>
          <p:nvPr/>
        </p:nvSpPr>
        <p:spPr>
          <a:xfrm>
            <a:off x="291560" y="-477799"/>
            <a:ext cx="8560880" cy="37924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3600" b="1" dirty="0">
                <a:ln>
                  <a:solidFill>
                    <a:prstClr val="black"/>
                  </a:solidFill>
                </a:ln>
                <a:solidFill>
                  <a:srgbClr val="FFC000"/>
                </a:solidFill>
                <a:latin typeface="Arial Black" panose="020B0A04020102020204" pitchFamily="34" charset="0"/>
              </a:rPr>
              <a:t>2.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Doctrine of 	</a:t>
            </a:r>
            <a:r>
              <a:rPr kumimoji="0" lang="en-US" sz="62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Incarnation</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11037104"/>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free old bibles images">
            <a:extLst>
              <a:ext uri="{FF2B5EF4-FFF2-40B4-BE49-F238E27FC236}">
                <a16:creationId xmlns:a16="http://schemas.microsoft.com/office/drawing/2014/main" id="{1B1E3CA6-F8EA-4E76-8022-BC90A63F843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748" r="11919"/>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02857DE6-F562-41AA-9CE5-FD2DBA3062D0}"/>
              </a:ext>
            </a:extLst>
          </p:cNvPr>
          <p:cNvSpPr txBox="1">
            <a:spLocks/>
          </p:cNvSpPr>
          <p:nvPr/>
        </p:nvSpPr>
        <p:spPr>
          <a:xfrm>
            <a:off x="291560" y="754101"/>
            <a:ext cx="8560880" cy="34749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Deity</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 of Jesus Christ.        John 1:1,2</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80004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77A3E2D6-4DD2-4DCD-A236-BDA62C791932}"/>
              </a:ext>
            </a:extLst>
          </p:cNvPr>
          <p:cNvSpPr txBox="1">
            <a:spLocks/>
          </p:cNvSpPr>
          <p:nvPr/>
        </p:nvSpPr>
        <p:spPr>
          <a:xfrm>
            <a:off x="291560" y="957301"/>
            <a:ext cx="8560880" cy="4338599"/>
          </a:xfrm>
          <a:prstGeom prst="rect">
            <a:avLst/>
          </a:prstGeom>
        </p:spPr>
        <p:txBody>
          <a:bodyPr vert="horz" lIns="91440" tIns="45720" rIns="91440" bIns="45720" rtlCol="0" anchor="b">
            <a:normAutofit fontScale="9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lang="en-US" sz="4400" b="1" dirty="0">
                <a:ln>
                  <a:solidFill>
                    <a:prstClr val="black"/>
                  </a:solidFill>
                </a:ln>
                <a:solidFill>
                  <a:srgbClr val="FFC000"/>
                </a:solidFill>
                <a:latin typeface="Arial Black" panose="020B0A04020102020204" pitchFamily="34" charset="0"/>
              </a:rPr>
              <a:t>In the beginning was the Word, and the Word was with God and the Word was God. </a:t>
            </a:r>
          </a:p>
          <a:p>
            <a:pPr marR="0" lvl="0" algn="l" defTabSz="685800" rtl="0" eaLnBrk="1" fontAlgn="auto" latinLnBrk="0" hangingPunct="1">
              <a:lnSpc>
                <a:spcPct val="90000"/>
              </a:lnSpc>
              <a:spcBef>
                <a:spcPct val="0"/>
              </a:spcBef>
              <a:spcAft>
                <a:spcPts val="0"/>
              </a:spcAft>
              <a:buClrTx/>
              <a:buSzTx/>
              <a:tabLst/>
              <a:defRPr/>
            </a:pPr>
            <a:endParaRPr lang="en-US" sz="4400" b="1" dirty="0">
              <a:ln>
                <a:solidFill>
                  <a:prstClr val="black"/>
                </a:solidFill>
              </a:ln>
              <a:solidFill>
                <a:srgbClr val="FFC000"/>
              </a:solidFill>
              <a:latin typeface="Arial Black" panose="020B0A04020102020204" pitchFamily="34" charset="0"/>
            </a:endParaRPr>
          </a:p>
          <a:p>
            <a:pPr marR="0" lvl="0" algn="l" defTabSz="685800" rtl="0" eaLnBrk="1" fontAlgn="auto" latinLnBrk="0" hangingPunct="1">
              <a:lnSpc>
                <a:spcPct val="90000"/>
              </a:lnSpc>
              <a:spcBef>
                <a:spcPct val="0"/>
              </a:spcBef>
              <a:spcAft>
                <a:spcPts val="0"/>
              </a:spcAft>
              <a:buClrTx/>
              <a:buSzTx/>
              <a:tabLst/>
              <a:defRPr/>
            </a:pPr>
            <a:r>
              <a:rPr lang="en-US" sz="4400" b="1" dirty="0">
                <a:ln>
                  <a:solidFill>
                    <a:prstClr val="black"/>
                  </a:solidFill>
                </a:ln>
                <a:solidFill>
                  <a:srgbClr val="FFC000"/>
                </a:solidFill>
                <a:latin typeface="Arial Black" panose="020B0A04020102020204" pitchFamily="34" charset="0"/>
              </a:rPr>
              <a:t>John 1:1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808601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lang="en-US" sz="4400" b="1" dirty="0">
                <a:ln>
                  <a:solidFill>
                    <a:prstClr val="black"/>
                  </a:solidFill>
                </a:ln>
                <a:solidFill>
                  <a:srgbClr val="FFC000"/>
                </a:solidFill>
                <a:latin typeface="Arial Black" panose="020B0A04020102020204" pitchFamily="34" charset="0"/>
              </a:rPr>
              <a:t>He was in the beginning with God.</a:t>
            </a:r>
          </a:p>
          <a:p>
            <a:pPr marR="0" lvl="0" algn="l" defTabSz="685800" rtl="0" eaLnBrk="1" fontAlgn="auto" latinLnBrk="0" hangingPunct="1">
              <a:lnSpc>
                <a:spcPct val="90000"/>
              </a:lnSpc>
              <a:spcBef>
                <a:spcPct val="0"/>
              </a:spcBef>
              <a:spcAft>
                <a:spcPts val="0"/>
              </a:spcAft>
              <a:buClrTx/>
              <a:buSzTx/>
              <a:tabLst/>
              <a:defRPr/>
            </a:pPr>
            <a:endParaRPr lang="en-US" sz="4400" b="1" dirty="0">
              <a:ln>
                <a:solidFill>
                  <a:prstClr val="black"/>
                </a:solidFill>
              </a:ln>
              <a:solidFill>
                <a:srgbClr val="FFC000"/>
              </a:solidFill>
              <a:latin typeface="Arial Black" panose="020B0A04020102020204" pitchFamily="34" charset="0"/>
            </a:endParaRPr>
          </a:p>
          <a:p>
            <a:pPr marR="0" lvl="0" algn="l" defTabSz="685800" rtl="0" eaLnBrk="1" fontAlgn="auto" latinLnBrk="0" hangingPunct="1">
              <a:lnSpc>
                <a:spcPct val="90000"/>
              </a:lnSpc>
              <a:spcBef>
                <a:spcPct val="0"/>
              </a:spcBef>
              <a:spcAft>
                <a:spcPts val="0"/>
              </a:spcAft>
              <a:buClrTx/>
              <a:buSzTx/>
              <a:tabLst/>
              <a:defRPr/>
            </a:pPr>
            <a:r>
              <a:rPr lang="en-US" sz="4400" b="1" dirty="0">
                <a:ln>
                  <a:solidFill>
                    <a:prstClr val="black"/>
                  </a:solidFill>
                </a:ln>
                <a:solidFill>
                  <a:srgbClr val="FFC000"/>
                </a:solidFill>
                <a:latin typeface="Arial Black" panose="020B0A04020102020204" pitchFamily="34" charset="0"/>
              </a:rPr>
              <a:t>John 1:2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25252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mage result for free old bibles images">
            <a:extLst>
              <a:ext uri="{FF2B5EF4-FFF2-40B4-BE49-F238E27FC236}">
                <a16:creationId xmlns:a16="http://schemas.microsoft.com/office/drawing/2014/main" id="{63486B35-07EE-4496-A094-CF1F02F89E5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333"/>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2367210A-F0BC-470B-805D-9F73FE870B64}"/>
              </a:ext>
            </a:extLst>
          </p:cNvPr>
          <p:cNvSpPr txBox="1">
            <a:spLocks/>
          </p:cNvSpPr>
          <p:nvPr/>
        </p:nvSpPr>
        <p:spPr>
          <a:xfrm>
            <a:off x="291560" y="792201"/>
            <a:ext cx="8560880" cy="34749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Preincarnation</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 of Jesus Christ. John 1:3-5</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515831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All things were made through Him, and without Him nothing was made that was made.</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1:3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140991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In Him was life, the life was the light of men</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1:4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782035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And the light shines in the darkness, and the darkness did not </a:t>
            </a:r>
            <a:r>
              <a:rPr lang="en-US" sz="4400" b="1" dirty="0" err="1">
                <a:ln>
                  <a:solidFill>
                    <a:prstClr val="black"/>
                  </a:solidFill>
                </a:ln>
                <a:solidFill>
                  <a:srgbClr val="FFC000"/>
                </a:solidFill>
                <a:latin typeface="Arial Black" panose="020B0A04020102020204" pitchFamily="34" charset="0"/>
              </a:rPr>
              <a:t>not</a:t>
            </a:r>
            <a:r>
              <a:rPr lang="en-US" sz="4400" b="1" dirty="0">
                <a:ln>
                  <a:solidFill>
                    <a:prstClr val="black"/>
                  </a:solidFill>
                </a:ln>
                <a:solidFill>
                  <a:srgbClr val="FFC000"/>
                </a:solidFill>
                <a:latin typeface="Arial Black" panose="020B0A04020102020204" pitchFamily="34" charset="0"/>
              </a:rPr>
              <a:t> comprehend it</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1:5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974844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Image result for free old bibles images">
            <a:extLst>
              <a:ext uri="{FF2B5EF4-FFF2-40B4-BE49-F238E27FC236}">
                <a16:creationId xmlns:a16="http://schemas.microsoft.com/office/drawing/2014/main" id="{DE083969-7125-482D-9795-10F32059FB1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7262" r="-1" b="-1"/>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AE9C3D89-1CC0-4AF5-BDC9-37FBBCB38704}"/>
              </a:ext>
            </a:extLst>
          </p:cNvPr>
          <p:cNvSpPr txBox="1">
            <a:spLocks/>
          </p:cNvSpPr>
          <p:nvPr/>
        </p:nvSpPr>
        <p:spPr>
          <a:xfrm>
            <a:off x="291560" y="601701"/>
            <a:ext cx="8560880" cy="34749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R="0" lvl="0" algn="l" defTabSz="685800" rtl="0" eaLnBrk="1" fontAlgn="auto" latinLnBrk="0" hangingPunct="1">
              <a:lnSpc>
                <a:spcPct val="90000"/>
              </a:lnSpc>
              <a:spcBef>
                <a:spcPct val="0"/>
              </a:spcBef>
              <a:spcAft>
                <a:spcPts val="0"/>
              </a:spcAft>
              <a:buClrTx/>
              <a:buSzTx/>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53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Forerunner</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 of Jesus Christ. John 1:6-8</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825817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There was a man sent from God, whose name was John</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1:6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382199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This man came for a witness, to bear witness of the Light, but was sent to bear witness of that Light</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1:7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690261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90601"/>
            <a:ext cx="8560880" cy="43385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He was not that Light, but was sent to bear witness of that Light</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1:8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8983639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26908CC-6AC4-4222-8250-B90B6072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F2F606D8-696E-4B76-BB10-43672AA14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4563" y="302429"/>
            <a:ext cx="8662879" cy="6053922"/>
          </a:xfrm>
          <a:prstGeom prst="rect">
            <a:avLst/>
          </a:prstGeom>
          <a:solidFill>
            <a:schemeClr val="bg1"/>
          </a:solidFill>
          <a:ln w="12700">
            <a:solidFill>
              <a:srgbClr val="EFEFEF"/>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Image result for free old bibles images">
            <a:extLst>
              <a:ext uri="{FF2B5EF4-FFF2-40B4-BE49-F238E27FC236}">
                <a16:creationId xmlns:a16="http://schemas.microsoft.com/office/drawing/2014/main" id="{53AD9541-9B4C-4238-8465-2AD8040A3D4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484" b="1"/>
          <a:stretch/>
        </p:blipFill>
        <p:spPr bwMode="auto">
          <a:xfrm>
            <a:off x="264563" y="302429"/>
            <a:ext cx="8662879" cy="605392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3ABF1881-5AFD-48F9-979A-19EE2FE30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08956" y="2735029"/>
            <a:ext cx="111214"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5609190-2F43-4BAB-A025-207866BC266B}"/>
              </a:ext>
            </a:extLst>
          </p:cNvPr>
          <p:cNvSpPr txBox="1">
            <a:spLocks/>
          </p:cNvSpPr>
          <p:nvPr/>
        </p:nvSpPr>
        <p:spPr>
          <a:xfrm>
            <a:off x="291560" y="995401"/>
            <a:ext cx="8560880" cy="34749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R="0" lvl="0" algn="l" defTabSz="685800" rtl="0" eaLnBrk="1" fontAlgn="auto" latinLnBrk="0" hangingPunct="1">
              <a:lnSpc>
                <a:spcPct val="90000"/>
              </a:lnSpc>
              <a:spcBef>
                <a:spcPct val="0"/>
              </a:spcBef>
              <a:spcAft>
                <a:spcPts val="0"/>
              </a:spcAft>
              <a:buClrTx/>
              <a:buSzTx/>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Rejection </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of Jesus Christ. John 1:9-11</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49224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That was the true Light which gives light to every man who comes into the world.</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1:9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3838031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779501"/>
            <a:ext cx="8560880" cy="43385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He was in the world, and the world was made through Him, and the world did not know Him</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1:10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084768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He came to His own, and His own did not receive Him</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1:11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0689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943EECF-03A4-4CEB-899E-47C803839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F2F606D8-696E-4B76-BB10-43672AA14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275" y="319440"/>
            <a:ext cx="8657450" cy="5932503"/>
          </a:xfrm>
          <a:prstGeom prst="rect">
            <a:avLst/>
          </a:prstGeom>
          <a:solidFill>
            <a:schemeClr val="bg1"/>
          </a:solidFill>
          <a:ln w="12700">
            <a:solidFill>
              <a:srgbClr val="EFEFEF"/>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Image result for free old bibles images">
            <a:extLst>
              <a:ext uri="{FF2B5EF4-FFF2-40B4-BE49-F238E27FC236}">
                <a16:creationId xmlns:a16="http://schemas.microsoft.com/office/drawing/2014/main" id="{868AD51F-E23F-446B-84DF-D4A2C65D81D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697" r="-1" b="-1"/>
          <a:stretch/>
        </p:blipFill>
        <p:spPr bwMode="auto">
          <a:xfrm>
            <a:off x="246364" y="319441"/>
            <a:ext cx="8647938" cy="5932503"/>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3ABF1881-5AFD-48F9-979A-19EE2FE30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474905" y="3783063"/>
            <a:ext cx="190858" cy="4937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D8038836-F6D2-401F-800C-18D6D4276E03}"/>
              </a:ext>
            </a:extLst>
          </p:cNvPr>
          <p:cNvSpPr txBox="1">
            <a:spLocks/>
          </p:cNvSpPr>
          <p:nvPr/>
        </p:nvSpPr>
        <p:spPr>
          <a:xfrm>
            <a:off x="291560" y="601701"/>
            <a:ext cx="8560880" cy="34749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Acceptance</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 of Jesus Christ. John 1:12-13</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4097648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But as many as received Him, to them He gave the right to become the children of God, to those who believe in His name</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1:12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61097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Who were born, not of blood, nor of the will of the flesh, nor of the will of man, but of God</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1:13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441115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943EECF-03A4-4CEB-899E-47C803839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F2F606D8-696E-4B76-BB10-43672AA14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275" y="319440"/>
            <a:ext cx="8657450" cy="5932503"/>
          </a:xfrm>
          <a:prstGeom prst="rect">
            <a:avLst/>
          </a:prstGeom>
          <a:solidFill>
            <a:schemeClr val="bg1"/>
          </a:solidFill>
          <a:ln w="12700">
            <a:solidFill>
              <a:srgbClr val="EFEFEF"/>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220" name="Picture 4" descr="Image result for free old bibles images">
            <a:extLst>
              <a:ext uri="{FF2B5EF4-FFF2-40B4-BE49-F238E27FC236}">
                <a16:creationId xmlns:a16="http://schemas.microsoft.com/office/drawing/2014/main" id="{15D0258E-2F5F-4C57-BA4B-8673AFE64AB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248" r="-1" b="-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3ABF1881-5AFD-48F9-979A-19EE2FE30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474905" y="3783063"/>
            <a:ext cx="190858" cy="4937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01037E9B-A655-4007-BF85-5344522DB3E2}"/>
              </a:ext>
            </a:extLst>
          </p:cNvPr>
          <p:cNvSpPr txBox="1">
            <a:spLocks/>
          </p:cNvSpPr>
          <p:nvPr/>
        </p:nvSpPr>
        <p:spPr>
          <a:xfrm>
            <a:off x="291560" y="601701"/>
            <a:ext cx="8560880" cy="34749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R="0" lvl="0" algn="l" defTabSz="685800" rtl="0" eaLnBrk="1" fontAlgn="auto" latinLnBrk="0" hangingPunct="1">
              <a:lnSpc>
                <a:spcPct val="90000"/>
              </a:lnSpc>
              <a:spcBef>
                <a:spcPct val="0"/>
              </a:spcBef>
              <a:spcAft>
                <a:spcPts val="0"/>
              </a:spcAft>
              <a:buClrTx/>
              <a:buSzTx/>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2.	The Doctrine of 	Incarnation.</a:t>
            </a:r>
          </a:p>
          <a:p>
            <a:pPr marR="0" lvl="0" algn="l" defTabSz="685800" rtl="0" eaLnBrk="1" fontAlgn="auto" latinLnBrk="0" hangingPunct="1">
              <a:lnSpc>
                <a:spcPct val="90000"/>
              </a:lnSpc>
              <a:spcBef>
                <a:spcPct val="0"/>
              </a:spcBef>
              <a:spcAft>
                <a:spcPts val="0"/>
              </a:spcAft>
              <a:buClrTx/>
              <a:buSzTx/>
              <a:tabLst/>
              <a:defRPr/>
            </a:pPr>
            <a:endParaRPr lang="en-US" sz="3600" b="1" dirty="0">
              <a:ln>
                <a:solidFill>
                  <a:prstClr val="black"/>
                </a:solidFill>
              </a:ln>
              <a:solidFill>
                <a:srgbClr val="FFC000"/>
              </a:solidFill>
              <a:latin typeface="Arial Black" panose="020B0A04020102020204" pitchFamily="34" charset="0"/>
            </a:endParaRPr>
          </a:p>
          <a:p>
            <a:pPr marL="571500" marR="0" lvl="0" indent="-5715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a:t>
            </a: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Incarnation</a:t>
            </a:r>
            <a:r>
              <a:rPr kumimoji="0" lang="en-US" sz="40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 of Jesus Christ. John 1:14-18</a:t>
            </a:r>
          </a:p>
          <a:p>
            <a:pPr marR="0" lvl="0" algn="l" defTabSz="685800" rtl="0" eaLnBrk="1" fontAlgn="auto" latinLnBrk="0" hangingPunct="1">
              <a:lnSpc>
                <a:spcPct val="90000"/>
              </a:lnSpc>
              <a:spcBef>
                <a:spcPct val="0"/>
              </a:spcBef>
              <a:spcAft>
                <a:spcPts val="0"/>
              </a:spcAft>
              <a:buClrTx/>
              <a:buSzTx/>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436604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0000" lnSpcReduction="2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And the Word became flesh and dwelt among us, and we beheld His glory, the glory as of the only begotten of the Father, full of grace and truth</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1:14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106517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82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John bore witness of Him and cried out saying, ‘This was He of whom I said, ‘He who comes after me is preferred before me, for He was before me</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1:15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8571354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75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And of His fullness we have all received, and grace for grace</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1:16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2335447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For the law was given through Moses, but grace and truth came through Jesus Christ</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1:17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985024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93B08FD-5ECC-4728-AA84-CD6AC875B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Freeform: Shape 72">
            <a:extLst>
              <a:ext uri="{FF2B5EF4-FFF2-40B4-BE49-F238E27FC236}">
                <a16:creationId xmlns:a16="http://schemas.microsoft.com/office/drawing/2014/main" id="{2549107E-EC98-4933-8F8F-A1713C393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6557"/>
          </a:xfrm>
          <a:custGeom>
            <a:avLst/>
            <a:gdLst>
              <a:gd name="connsiteX0" fmla="*/ 0 w 12188952"/>
              <a:gd name="connsiteY0" fmla="*/ 0 h 6216557"/>
              <a:gd name="connsiteX1" fmla="*/ 12188952 w 12188952"/>
              <a:gd name="connsiteY1" fmla="*/ 0 h 6216557"/>
              <a:gd name="connsiteX2" fmla="*/ 12188952 w 12188952"/>
              <a:gd name="connsiteY2" fmla="*/ 5609705 h 6216557"/>
              <a:gd name="connsiteX3" fmla="*/ 12049115 w 12188952"/>
              <a:gd name="connsiteY3" fmla="*/ 5640762 h 6216557"/>
              <a:gd name="connsiteX4" fmla="*/ 6096001 w 12188952"/>
              <a:gd name="connsiteY4" fmla="*/ 6216557 h 6216557"/>
              <a:gd name="connsiteX5" fmla="*/ 142887 w 12188952"/>
              <a:gd name="connsiteY5" fmla="*/ 5640762 h 6216557"/>
              <a:gd name="connsiteX6" fmla="*/ 0 w 12188952"/>
              <a:gd name="connsiteY6" fmla="*/ 5609028 h 621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ln w="9525">
            <a:noFill/>
          </a:ln>
          <a:effectLst>
            <a:outerShdw blurRad="88900" dist="38100" dir="5400000" algn="t"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Image result for free old bibles images">
            <a:extLst>
              <a:ext uri="{FF2B5EF4-FFF2-40B4-BE49-F238E27FC236}">
                <a16:creationId xmlns:a16="http://schemas.microsoft.com/office/drawing/2014/main" id="{0593F91D-E0BB-4DF4-9D3A-63EED88D66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17"/>
          <a:stretch/>
        </p:blipFill>
        <p:spPr bwMode="auto">
          <a:xfrm>
            <a:off x="20" y="1"/>
            <a:ext cx="9143980" cy="6857999"/>
          </a:xfrm>
          <a:custGeom>
            <a:avLst/>
            <a:gdLst/>
            <a:ahLst/>
            <a:cxnLst/>
            <a:rect l="l" t="t" r="r" b="b"/>
            <a:pathLst>
              <a:path w="12188952" h="6216557">
                <a:moveTo>
                  <a:pt x="0" y="0"/>
                </a:moveTo>
                <a:lnTo>
                  <a:pt x="12188952" y="0"/>
                </a:lnTo>
                <a:lnTo>
                  <a:pt x="12188952" y="5609705"/>
                </a:lnTo>
                <a:lnTo>
                  <a:pt x="12049115" y="5640762"/>
                </a:lnTo>
                <a:cubicBezTo>
                  <a:pt x="10313281" y="6006147"/>
                  <a:pt x="8275571" y="6216557"/>
                  <a:pt x="6096001" y="6216557"/>
                </a:cubicBezTo>
                <a:cubicBezTo>
                  <a:pt x="3916432" y="6216557"/>
                  <a:pt x="1878721" y="6006147"/>
                  <a:pt x="142887" y="5640762"/>
                </a:cubicBezTo>
                <a:lnTo>
                  <a:pt x="0" y="5609028"/>
                </a:lnTo>
                <a:close/>
              </a:path>
            </a:pathLst>
          </a:cu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F0CB8E-6FA1-4AC7-B8FA-B2C8163C89C9}"/>
              </a:ext>
            </a:extLst>
          </p:cNvPr>
          <p:cNvSpPr txBox="1">
            <a:spLocks/>
          </p:cNvSpPr>
          <p:nvPr/>
        </p:nvSpPr>
        <p:spPr>
          <a:xfrm>
            <a:off x="291560" y="665201"/>
            <a:ext cx="8560880" cy="4338599"/>
          </a:xfrm>
          <a:prstGeom prst="rect">
            <a:avLst/>
          </a:prstGeom>
        </p:spPr>
        <p:txBody>
          <a:bodyPr vert="horz" lIns="91440" tIns="45720" rIns="91440" bIns="45720" rtlCol="0" anchor="b">
            <a:normAutofit fontScale="90000" lnSpcReduction="100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“The Word of God”</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4400" b="1" dirty="0">
                <a:ln>
                  <a:solidFill>
                    <a:prstClr val="black"/>
                  </a:solidFill>
                </a:ln>
                <a:solidFill>
                  <a:srgbClr val="FFC000"/>
                </a:solidFill>
                <a:latin typeface="Arial Black" panose="020B0A04020102020204" pitchFamily="34" charset="0"/>
              </a:rPr>
              <a:t>No one has seen God at any time. The only begotten Son, who is in the bosom of the Father, He has declared Him</a:t>
            </a: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John 1:18 NKJV</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14834870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Image result for free old bibles images">
            <a:extLst>
              <a:ext uri="{FF2B5EF4-FFF2-40B4-BE49-F238E27FC236}">
                <a16:creationId xmlns:a16="http://schemas.microsoft.com/office/drawing/2014/main" id="{A583000D-A214-4AAE-B464-40060B90732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711" r="4210" b="7408"/>
          <a:stretch/>
        </p:blipFill>
        <p:spPr bwMode="auto">
          <a:xfrm>
            <a:off x="0" y="10"/>
            <a:ext cx="3477934"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477935" y="0"/>
            <a:ext cx="566606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736978C-6825-47E7-927D-39103C8B0B0F}"/>
              </a:ext>
            </a:extLst>
          </p:cNvPr>
          <p:cNvSpPr txBox="1">
            <a:spLocks/>
          </p:cNvSpPr>
          <p:nvPr/>
        </p:nvSpPr>
        <p:spPr>
          <a:xfrm>
            <a:off x="3619500" y="-2662199"/>
            <a:ext cx="5232940" cy="6002299"/>
          </a:xfrm>
          <a:prstGeom prst="rect">
            <a:avLst/>
          </a:prstGeom>
        </p:spPr>
        <p:txBody>
          <a:bodyPr vert="horz" lIns="91440" tIns="45720" rIns="91440" bIns="45720" rtlCol="0" anchor="b">
            <a:normAutofit fontScale="97500"/>
            <a:scene3d>
              <a:camera prst="orthographicFront"/>
              <a:lightRig rig="threePt" dir="t"/>
            </a:scene3d>
            <a:sp3d extrusionH="57150">
              <a:bevelT h="25400" prst="softRound"/>
            </a:sp3d>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9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rPr>
              <a:t>Take it Home</a:t>
            </a:r>
            <a:r>
              <a:rPr lang="en-US" sz="4900" b="1" dirty="0">
                <a:ln>
                  <a:solidFill>
                    <a:prstClr val="black"/>
                  </a:solidFill>
                </a:ln>
                <a:solidFill>
                  <a:srgbClr val="FFC000"/>
                </a:solidFill>
                <a:latin typeface="Arial Black" panose="020B0A04020102020204" pitchFamily="34" charset="0"/>
              </a:rPr>
              <a:t> / Moment of Decision:</a:t>
            </a: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solidFill>
                  <a:prstClr val="black"/>
                </a:solidFill>
              </a:ln>
              <a:solidFill>
                <a:srgbClr val="FFC000"/>
              </a:solidFill>
              <a:effectLst/>
              <a:uLnTx/>
              <a:uFillTx/>
              <a:latin typeface="Arial Black" panose="020B0A04020102020204" pitchFamily="34" charset="0"/>
              <a:ea typeface="+mj-ea"/>
              <a:cs typeface="+mj-cs"/>
            </a:endParaRPr>
          </a:p>
        </p:txBody>
      </p:sp>
    </p:spTree>
    <p:extLst>
      <p:ext uri="{BB962C8B-B14F-4D97-AF65-F5344CB8AC3E}">
        <p14:creationId xmlns:p14="http://schemas.microsoft.com/office/powerpoint/2010/main" val="2532804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1609</Words>
  <Application>Microsoft Office PowerPoint</Application>
  <PresentationFormat>On-screen Show (4:3)</PresentationFormat>
  <Paragraphs>251</Paragraphs>
  <Slides>56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Arial Black</vt:lpstr>
      <vt:lpstr>Calibri</vt:lpstr>
      <vt:lpstr>Calibri Light</vt:lpstr>
      <vt:lpstr>Office Theme</vt:lpstr>
      <vt:lpstr>Can We Trust Our Bibles? “The Word of God” (The Doctrines of Incarnation and Bible Translations)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We Trust Our Bibles? “The Word of God” (The Doctrines of Incarnation and Bible Translations)</dc:title>
  <dc:creator>Peter Ernst</dc:creator>
  <cp:lastModifiedBy> </cp:lastModifiedBy>
  <cp:revision>12</cp:revision>
  <dcterms:created xsi:type="dcterms:W3CDTF">2020-03-21T00:29:25Z</dcterms:created>
  <dcterms:modified xsi:type="dcterms:W3CDTF">2020-03-21T02:02:16Z</dcterms:modified>
</cp:coreProperties>
</file>